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719" r:id="rId2"/>
    <p:sldId id="739" r:id="rId3"/>
    <p:sldId id="692" r:id="rId4"/>
    <p:sldId id="700" r:id="rId5"/>
    <p:sldId id="740" r:id="rId6"/>
    <p:sldId id="760" r:id="rId7"/>
    <p:sldId id="741" r:id="rId8"/>
    <p:sldId id="742" r:id="rId9"/>
    <p:sldId id="743" r:id="rId10"/>
    <p:sldId id="744" r:id="rId11"/>
    <p:sldId id="745" r:id="rId12"/>
    <p:sldId id="754" r:id="rId13"/>
    <p:sldId id="756" r:id="rId14"/>
    <p:sldId id="762" r:id="rId15"/>
    <p:sldId id="746" r:id="rId16"/>
    <p:sldId id="747" r:id="rId17"/>
    <p:sldId id="758" r:id="rId18"/>
    <p:sldId id="748" r:id="rId19"/>
    <p:sldId id="759" r:id="rId20"/>
    <p:sldId id="761" r:id="rId21"/>
    <p:sldId id="749" r:id="rId22"/>
    <p:sldId id="750" r:id="rId23"/>
    <p:sldId id="752" r:id="rId24"/>
    <p:sldId id="753" r:id="rId25"/>
    <p:sldId id="751" r:id="rId26"/>
    <p:sldId id="755" r:id="rId27"/>
    <p:sldId id="554" r:id="rId28"/>
    <p:sldId id="555" r:id="rId29"/>
    <p:sldId id="72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4557"/>
    <a:srgbClr val="92A1B8"/>
    <a:srgbClr val="FFFFFF"/>
    <a:srgbClr val="E5EDF1"/>
    <a:srgbClr val="3F4C5F"/>
    <a:srgbClr val="F5ADAD"/>
    <a:srgbClr val="F29394"/>
    <a:srgbClr val="C0C9D6"/>
    <a:srgbClr val="52687E"/>
    <a:srgbClr val="4558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0" autoAdjust="0"/>
    <p:restoredTop sz="97478" autoAdjust="0"/>
  </p:normalViewPr>
  <p:slideViewPr>
    <p:cSldViewPr snapToGrid="0">
      <p:cViewPr varScale="1">
        <p:scale>
          <a:sx n="77" d="100"/>
          <a:sy n="77" d="100"/>
        </p:scale>
        <p:origin x="754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B28D9-ED5B-48CE-9506-3281BF65A093}" type="datetimeFigureOut">
              <a:rPr lang="en-GB" smtClean="0"/>
              <a:t>03/05/2023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D1F02-9048-4106-B0FE-52E42B1677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227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B07B75-2F92-4A5B-A8B0-C20E2E016B7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03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77384-AB88-4430-9558-26FA0C9F15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517C4-9EAA-43D4-BD6C-77FC3F4B2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6FFA-4E86-43A0-B5FD-2E698BFA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CD713-33D6-4BDA-90A5-57A380F4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CF8BB-0BA0-4E70-816C-1BD0CF4E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D452-6FCC-48AC-9466-5CE60664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C1B884-0FFB-4298-B5AF-539C68B29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52A79-8D8A-4737-B004-6876977ED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45F81-9283-44DD-A5ED-833DFE8C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6D0BE-719C-4F72-8A00-156B9679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0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271A6-C490-40D7-ABDD-5DDF9535E4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02673-0BA0-4C3E-AD57-05BEB81E7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5CCF2-8864-414F-A5D7-103624F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F122-403A-40BF-A957-6533776AA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3FD97-38E7-41EE-B1A4-0F98C67C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1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83C7-BA3D-4B8C-84C5-C7DA0D17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CDFB-95B9-46A3-8118-A3810D207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B1554-26F6-412F-8F66-1EC31282D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34B8D-C23A-468B-862A-F435E031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46D94-4900-4AA1-A65D-2AE6B3C8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AC8E-F563-47F4-A2F3-2447AC90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28692-1AD4-4B4F-A705-0C633B444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DF3EE-629D-4759-AE3D-F3FEF60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CE02-A7A6-43D7-B212-F6389713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332F6-FF8B-42F8-8FB7-D2E72897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4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180A-4AF2-48B8-A844-520DF84E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1D995-0399-46F0-BDB0-16082E57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C7DED-1510-40CD-BB94-63A3E09CF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43F3F-6A18-4780-A0F1-492ADC5E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B2B11-5BCE-485F-808D-02503849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421FB-B87D-48B1-8B30-C1648266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5D23-37FE-4801-88C3-E3E56936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D5B52-3A38-4D57-8921-2C5C451B3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22B02-54A7-4BAB-8DD1-34BE62520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AB56D2-6C19-410D-9328-B76E9B72F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B5E287-FD86-407F-A363-81A90D07A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F92E8E-02C0-4A35-9024-75B3D253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D554CC-174D-4D22-BF3D-C74D200C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34EAC1-2256-4784-A25C-BFA31356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2B26-8972-44EC-A004-E755FC19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829FC-D590-49C0-A4E4-907DD3D8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BD289-FA86-429B-A5E1-97EE59264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D4868-C5DE-4017-85A6-3EADCEAE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5534E-1698-4C06-A366-238995AE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6CE57-6D76-4E60-AD14-9C70EA03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E90EB-7363-4119-8C36-9F6F9FF48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C9F1E-6AA7-4A07-B27E-F5AB4791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5A5BC-87D2-4BCC-BC46-69B5D81E2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039BB-22C1-4F9E-B3C0-D286D065B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23EBB-CE6C-444B-829A-D9ABFC404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264CD3-CB03-40E2-8B27-12443A7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7AACC-779A-48F1-AA8C-7736152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6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77A3-E31C-4AB2-B2C9-80DA34B7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2A04D-4E20-4C1C-9955-AEF5F8028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636D2-CBA0-4FEA-A90C-8E26CA9D1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4372A-113D-4AEA-B455-E3E0B278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04223-BB50-4012-9542-A862C1BE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9DCF99-CA34-44A5-B90C-8FB2B952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4F3099-F264-42F1-8558-EDC8687E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D9FB5-786D-4244-ACA8-7D2866691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83A90-3B12-4EDC-8859-DA43EFA61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8A7B1-EDE0-4AA2-A894-A7C20ECF31F5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A5286-528C-486C-95E6-C79F039629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04369-B7B8-4379-BFA7-38CB18174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A014B-A5FB-4004-8771-0DA71EC56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48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18.sv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34.png"/><Relationship Id="rId4" Type="http://schemas.openxmlformats.org/officeDocument/2006/relationships/image" Target="../media/image12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35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12.png"/><Relationship Id="rId11" Type="http://schemas.openxmlformats.org/officeDocument/2006/relationships/image" Target="../media/image34.png"/><Relationship Id="rId5" Type="http://schemas.openxmlformats.org/officeDocument/2006/relationships/image" Target="../media/image18.svg"/><Relationship Id="rId10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38.png"/><Relationship Id="rId2" Type="http://schemas.openxmlformats.org/officeDocument/2006/relationships/video" Target="../media/media3.mkv"/><Relationship Id="rId16" Type="http://schemas.openxmlformats.org/officeDocument/2006/relationships/image" Target="../media/image42.png"/><Relationship Id="rId1" Type="http://schemas.microsoft.com/office/2007/relationships/media" Target="../media/media3.mkv"/><Relationship Id="rId6" Type="http://schemas.openxmlformats.org/officeDocument/2006/relationships/image" Target="../media/image12.png"/><Relationship Id="rId11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6.png"/><Relationship Id="rId5" Type="http://schemas.openxmlformats.org/officeDocument/2006/relationships/image" Target="../media/image15.png"/><Relationship Id="rId10" Type="http://schemas.openxmlformats.org/officeDocument/2006/relationships/image" Target="../media/image45.png"/><Relationship Id="rId4" Type="http://schemas.openxmlformats.org/officeDocument/2006/relationships/image" Target="../media/image12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32.png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12.png"/><Relationship Id="rId11" Type="http://schemas.openxmlformats.org/officeDocument/2006/relationships/image" Target="../media/image47.png"/><Relationship Id="rId5" Type="http://schemas.openxmlformats.org/officeDocument/2006/relationships/image" Target="../media/image18.sv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49.png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12.png"/><Relationship Id="rId11" Type="http://schemas.openxmlformats.org/officeDocument/2006/relationships/image" Target="../media/image48.png"/><Relationship Id="rId5" Type="http://schemas.openxmlformats.org/officeDocument/2006/relationships/image" Target="../media/image18.sv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51.png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6" Type="http://schemas.openxmlformats.org/officeDocument/2006/relationships/image" Target="../media/image12.png"/><Relationship Id="rId11" Type="http://schemas.openxmlformats.org/officeDocument/2006/relationships/image" Target="../media/image50.png"/><Relationship Id="rId5" Type="http://schemas.openxmlformats.org/officeDocument/2006/relationships/image" Target="../media/image18.sv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55.png"/><Relationship Id="rId5" Type="http://schemas.openxmlformats.org/officeDocument/2006/relationships/image" Target="../media/image15.png"/><Relationship Id="rId10" Type="http://schemas.openxmlformats.org/officeDocument/2006/relationships/image" Target="../media/image54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58.png"/><Relationship Id="rId4" Type="http://schemas.openxmlformats.org/officeDocument/2006/relationships/image" Target="../media/image1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60.png"/><Relationship Id="rId5" Type="http://schemas.openxmlformats.org/officeDocument/2006/relationships/image" Target="../media/image15.png"/><Relationship Id="rId10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6" Type="http://schemas.openxmlformats.org/officeDocument/2006/relationships/image" Target="../media/image12.png"/><Relationship Id="rId5" Type="http://schemas.openxmlformats.org/officeDocument/2006/relationships/image" Target="../media/image18.svg"/><Relationship Id="rId10" Type="http://schemas.openxmlformats.org/officeDocument/2006/relationships/image" Target="../media/image61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2AAE-DD26-4E9F-B9FB-2DEDD00BBE9A}"/>
              </a:ext>
            </a:extLst>
          </p:cNvPr>
          <p:cNvSpPr/>
          <p:nvPr/>
        </p:nvSpPr>
        <p:spPr>
          <a:xfrm>
            <a:off x="4089389" y="2604103"/>
            <a:ext cx="3748172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384557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674F3E-79FA-40BB-909C-64D3B5F5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779" y="1739643"/>
            <a:ext cx="1065779" cy="1088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18975B-787A-4E87-A754-2FC78EFE51AB}"/>
              </a:ext>
            </a:extLst>
          </p:cNvPr>
          <p:cNvSpPr/>
          <p:nvPr/>
        </p:nvSpPr>
        <p:spPr>
          <a:xfrm>
            <a:off x="4146323" y="320893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AF053-2BF0-471B-B613-99D28D78D17F}"/>
              </a:ext>
            </a:extLst>
          </p:cNvPr>
          <p:cNvSpPr/>
          <p:nvPr/>
        </p:nvSpPr>
        <p:spPr>
          <a:xfrm>
            <a:off x="1520074" y="321699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0F18B-6F02-43B5-A515-C23655699E8C}"/>
              </a:ext>
            </a:extLst>
          </p:cNvPr>
          <p:cNvSpPr/>
          <p:nvPr/>
        </p:nvSpPr>
        <p:spPr>
          <a:xfrm>
            <a:off x="10493972" y="3165271"/>
            <a:ext cx="177954" cy="132123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D6D7D-AD97-4FF0-8D0D-35BBEE7A1974}"/>
              </a:ext>
            </a:extLst>
          </p:cNvPr>
          <p:cNvSpPr/>
          <p:nvPr/>
        </p:nvSpPr>
        <p:spPr>
          <a:xfrm>
            <a:off x="7596763" y="3194910"/>
            <a:ext cx="177954" cy="130701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62582-767C-43E0-BF86-71AB1FCC8F38}"/>
              </a:ext>
            </a:extLst>
          </p:cNvPr>
          <p:cNvSpPr/>
          <p:nvPr/>
        </p:nvSpPr>
        <p:spPr>
          <a:xfrm>
            <a:off x="7566627" y="2957401"/>
            <a:ext cx="3136921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E2D20-4AD8-48E3-B7D2-317AAF1D00A6}"/>
              </a:ext>
            </a:extLst>
          </p:cNvPr>
          <p:cNvSpPr/>
          <p:nvPr/>
        </p:nvSpPr>
        <p:spPr>
          <a:xfrm>
            <a:off x="1487799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6D72A9-041B-41C8-8B57-F89504E16134}"/>
              </a:ext>
            </a:extLst>
          </p:cNvPr>
          <p:cNvSpPr/>
          <p:nvPr/>
        </p:nvSpPr>
        <p:spPr>
          <a:xfrm rot="5400000">
            <a:off x="2841723" y="673072"/>
            <a:ext cx="90677" cy="1065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FFCCACA-3B7C-43D5-8CB4-6333216B8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11" t="22753" r="1801" b="22684"/>
          <a:stretch/>
        </p:blipFill>
        <p:spPr>
          <a:xfrm>
            <a:off x="1665538" y="2291138"/>
            <a:ext cx="810922" cy="6641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87305-EAC0-4030-81E5-D3BD914B6E02}"/>
              </a:ext>
            </a:extLst>
          </p:cNvPr>
          <p:cNvSpPr/>
          <p:nvPr/>
        </p:nvSpPr>
        <p:spPr>
          <a:xfrm>
            <a:off x="4095138" y="2719594"/>
            <a:ext cx="252141" cy="248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F27B6-1DDF-4CC2-97D5-603496AFB468}"/>
              </a:ext>
            </a:extLst>
          </p:cNvPr>
          <p:cNvSpPr/>
          <p:nvPr/>
        </p:nvSpPr>
        <p:spPr>
          <a:xfrm>
            <a:off x="7670371" y="2714524"/>
            <a:ext cx="159558" cy="2272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F1427-6597-4F81-966F-52641AEEFF58}"/>
              </a:ext>
            </a:extLst>
          </p:cNvPr>
          <p:cNvSpPr/>
          <p:nvPr/>
        </p:nvSpPr>
        <p:spPr>
          <a:xfrm rot="5400000">
            <a:off x="2855516" y="1030372"/>
            <a:ext cx="52364" cy="211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D517F-AAD0-453D-A93D-F974FF2114C7}"/>
              </a:ext>
            </a:extLst>
          </p:cNvPr>
          <p:cNvSpPr/>
          <p:nvPr/>
        </p:nvSpPr>
        <p:spPr>
          <a:xfrm>
            <a:off x="7572906" y="2875909"/>
            <a:ext cx="95877" cy="70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2AD02-D9DE-47C5-B581-8DD8EBCD09D3}"/>
              </a:ext>
            </a:extLst>
          </p:cNvPr>
          <p:cNvSpPr/>
          <p:nvPr/>
        </p:nvSpPr>
        <p:spPr>
          <a:xfrm rot="5400000">
            <a:off x="2831904" y="-417019"/>
            <a:ext cx="181359" cy="286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6EBD-6939-4D13-9475-F6EC31E8B826}"/>
              </a:ext>
            </a:extLst>
          </p:cNvPr>
          <p:cNvSpPr/>
          <p:nvPr/>
        </p:nvSpPr>
        <p:spPr>
          <a:xfrm>
            <a:off x="4179071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A69D3-8E0C-4D6C-866B-BC3A5A8A1037}"/>
              </a:ext>
            </a:extLst>
          </p:cNvPr>
          <p:cNvCxnSpPr>
            <a:cxnSpLocks/>
          </p:cNvCxnSpPr>
          <p:nvPr/>
        </p:nvCxnSpPr>
        <p:spPr>
          <a:xfrm>
            <a:off x="1127125" y="4518925"/>
            <a:ext cx="9926108" cy="169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7F6C2-2121-4630-9529-DCC7562971CF}"/>
              </a:ext>
            </a:extLst>
          </p:cNvPr>
          <p:cNvGrpSpPr/>
          <p:nvPr/>
        </p:nvGrpSpPr>
        <p:grpSpPr>
          <a:xfrm>
            <a:off x="2499943" y="1860276"/>
            <a:ext cx="1608932" cy="1078327"/>
            <a:chOff x="7605411" y="1669631"/>
            <a:chExt cx="1608932" cy="1078327"/>
          </a:xfrm>
          <a:solidFill>
            <a:schemeClr val="bg1"/>
          </a:solidFill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52466F-7475-4CB7-AADF-887E58DC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591056" y="1683987"/>
              <a:ext cx="833176" cy="804466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775517B-13C3-44E9-B21A-1C104B4E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H="1">
              <a:off x="8395522" y="1683987"/>
              <a:ext cx="833176" cy="8044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E15F3EA-FBF7-4C7B-A706-C68C827D74D3}"/>
                </a:ext>
              </a:extLst>
            </p:cNvPr>
            <p:cNvSpPr/>
            <p:nvPr/>
          </p:nvSpPr>
          <p:spPr>
            <a:xfrm>
              <a:off x="8199936" y="1669631"/>
              <a:ext cx="419883" cy="107832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77F854-E2CB-42AB-A120-4F80985CE4DF}"/>
                </a:ext>
              </a:extLst>
            </p:cNvPr>
            <p:cNvSpPr/>
            <p:nvPr/>
          </p:nvSpPr>
          <p:spPr>
            <a:xfrm>
              <a:off x="8070987" y="2570747"/>
              <a:ext cx="677779" cy="1772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CF8D6C7-9ECE-4CF5-B5B3-9D3BBD84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0590" r="76897" b="21585"/>
          <a:stretch/>
        </p:blipFill>
        <p:spPr>
          <a:xfrm>
            <a:off x="1905036" y="2331191"/>
            <a:ext cx="342876" cy="4171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2092EA-5D21-4664-90D8-8832443D1A04}"/>
              </a:ext>
            </a:extLst>
          </p:cNvPr>
          <p:cNvSpPr/>
          <p:nvPr/>
        </p:nvSpPr>
        <p:spPr>
          <a:xfrm>
            <a:off x="4843108" y="2479792"/>
            <a:ext cx="614960" cy="1088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E35855-4E07-415C-A52C-A09FFC5FA815}"/>
              </a:ext>
            </a:extLst>
          </p:cNvPr>
          <p:cNvSpPr/>
          <p:nvPr/>
        </p:nvSpPr>
        <p:spPr>
          <a:xfrm>
            <a:off x="6562863" y="2479792"/>
            <a:ext cx="61496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EFC17F-8452-4D69-A5F0-973941CB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3593" y="1943572"/>
            <a:ext cx="532559" cy="54407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25ABE7-231A-452E-8020-9D1E4AFA11CD}"/>
              </a:ext>
            </a:extLst>
          </p:cNvPr>
          <p:cNvSpPr/>
          <p:nvPr/>
        </p:nvSpPr>
        <p:spPr>
          <a:xfrm>
            <a:off x="7997402" y="2831368"/>
            <a:ext cx="256032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92D02E-2CCA-45BC-AB20-B916EF417226}"/>
              </a:ext>
            </a:extLst>
          </p:cNvPr>
          <p:cNvSpPr/>
          <p:nvPr/>
        </p:nvSpPr>
        <p:spPr>
          <a:xfrm>
            <a:off x="1490589" y="2957401"/>
            <a:ext cx="2866493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F654CAB-134C-4D6B-8382-53A655CEBEF0}"/>
              </a:ext>
            </a:extLst>
          </p:cNvPr>
          <p:cNvSpPr/>
          <p:nvPr/>
        </p:nvSpPr>
        <p:spPr>
          <a:xfrm>
            <a:off x="1823150" y="1264464"/>
            <a:ext cx="2121539" cy="1685667"/>
          </a:xfrm>
          <a:prstGeom prst="triangle">
            <a:avLst/>
          </a:prstGeom>
          <a:solidFill>
            <a:schemeClr val="bg1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B636F-1DCB-4751-9F37-B129BDC72F42}"/>
              </a:ext>
            </a:extLst>
          </p:cNvPr>
          <p:cNvSpPr txBox="1"/>
          <p:nvPr/>
        </p:nvSpPr>
        <p:spPr>
          <a:xfrm>
            <a:off x="4597848" y="1272788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  <a:latin typeface="Vafle Light VUT" pitchFamily="2" charset="2"/>
              </a:rPr>
              <a:t>INDUSTRY 4.0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DEC36-DFD8-4605-B14A-6820E2701A8B}"/>
              </a:ext>
            </a:extLst>
          </p:cNvPr>
          <p:cNvSpPr txBox="1"/>
          <p:nvPr/>
        </p:nvSpPr>
        <p:spPr>
          <a:xfrm>
            <a:off x="1450148" y="4931069"/>
            <a:ext cx="9058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Vafle Light VUT" pitchFamily="2" charset="2"/>
              </a:rPr>
              <a:t>INSTITUTE OF AUTOMATION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23909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Development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Tools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Methods</a:t>
            </a:r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Random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Generator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10/29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Development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Tools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Methods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Random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Generator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1BEA0-0217-39AD-1395-6B6117136DAB}"/>
              </a:ext>
            </a:extLst>
          </p:cNvPr>
          <p:cNvGrpSpPr/>
          <p:nvPr/>
        </p:nvGrpSpPr>
        <p:grpSpPr>
          <a:xfrm>
            <a:off x="490454" y="1639689"/>
            <a:ext cx="10776880" cy="400110"/>
            <a:chOff x="484204" y="1639689"/>
            <a:chExt cx="10776880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3AC16-866E-ABEC-C438-B17E8DD4E38C}"/>
                </a:ext>
              </a:extLst>
            </p:cNvPr>
            <p:cNvSpPr/>
            <p:nvPr/>
          </p:nvSpPr>
          <p:spPr>
            <a:xfrm>
              <a:off x="782994" y="1639689"/>
              <a:ext cx="104780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Rapid script</a:t>
              </a:r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949E47B0-99E6-79BD-BBDB-777C7EFFCFB4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Obrázek 21">
            <a:extLst>
              <a:ext uri="{FF2B5EF4-FFF2-40B4-BE49-F238E27FC236}">
                <a16:creationId xmlns:a16="http://schemas.microsoft.com/office/drawing/2014/main" id="{E71F362C-E82F-5C0E-8F2E-7A0887AE0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1214" y="772486"/>
            <a:ext cx="1997669" cy="1133868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FB933DBC-ED13-8DB8-200D-5A30904AAC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0286" y="2515402"/>
            <a:ext cx="5760349" cy="251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Development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Tools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Methods</a:t>
            </a:r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Random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Generator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11/29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Development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Tools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Methods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Random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Generator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1BEA0-0217-39AD-1395-6B6117136DAB}"/>
              </a:ext>
            </a:extLst>
          </p:cNvPr>
          <p:cNvGrpSpPr/>
          <p:nvPr/>
        </p:nvGrpSpPr>
        <p:grpSpPr>
          <a:xfrm>
            <a:off x="490454" y="1639689"/>
            <a:ext cx="10776880" cy="400110"/>
            <a:chOff x="484204" y="1639689"/>
            <a:chExt cx="10776880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3AC16-866E-ABEC-C438-B17E8DD4E38C}"/>
                </a:ext>
              </a:extLst>
            </p:cNvPr>
            <p:cNvSpPr/>
            <p:nvPr/>
          </p:nvSpPr>
          <p:spPr>
            <a:xfrm>
              <a:off x="782994" y="1639689"/>
              <a:ext cx="104780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Result</a:t>
              </a:r>
              <a:endParaRPr lang="cs-CZ" sz="2000" dirty="0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949E47B0-99E6-79BD-BBDB-777C7EFFCFB4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Obrázek 21">
            <a:extLst>
              <a:ext uri="{FF2B5EF4-FFF2-40B4-BE49-F238E27FC236}">
                <a16:creationId xmlns:a16="http://schemas.microsoft.com/office/drawing/2014/main" id="{E71F362C-E82F-5C0E-8F2E-7A0887AE01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1214" y="772486"/>
            <a:ext cx="1997669" cy="1133868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F25A3FB-DA51-B3B3-47D5-6E64498A55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1110" y="3308665"/>
            <a:ext cx="1415357" cy="1667777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27AAD6A4-88D4-DC74-78A2-25E72786B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7887" y="2056754"/>
            <a:ext cx="2720417" cy="1186125"/>
          </a:xfrm>
          <a:prstGeom prst="rect">
            <a:avLst/>
          </a:prstGeom>
        </p:spPr>
      </p:pic>
      <p:pic>
        <p:nvPicPr>
          <p:cNvPr id="2" name="Project2_00_tubes">
            <a:hlinkClick r:id="" action="ppaction://media"/>
            <a:extLst>
              <a:ext uri="{FF2B5EF4-FFF2-40B4-BE49-F238E27FC236}">
                <a16:creationId xmlns:a16="http://schemas.microsoft.com/office/drawing/2014/main" id="{760EDC64-3AB8-ED14-C1B5-E1C500B37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98373" y="2084978"/>
            <a:ext cx="6460436" cy="363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Development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Tools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Methods</a:t>
            </a:r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Camera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Scanning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12/29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Development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Tools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Methods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Camera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Scanning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Scanning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0D171B95-4DB9-A1C4-7D21-6D43BD4AA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699" y="1665885"/>
            <a:ext cx="4092942" cy="3924482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64B6934B-2EA0-DD67-8B1E-0BBC8B0CA7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4075" y="3342080"/>
            <a:ext cx="3124200" cy="2514600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02DE67AF-56DC-8EC1-55AA-BD28227DC2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1050" y="911919"/>
            <a:ext cx="29908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0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Development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Tools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Methods</a:t>
            </a:r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Camera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Scanning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13/29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Development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Tools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Methods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Camera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Scanning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Scanning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64B6934B-2EA0-DD67-8B1E-0BBC8B0CA7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7407" y="2355574"/>
            <a:ext cx="1977868" cy="1591943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02DE67AF-56DC-8EC1-55AA-BD28227DC2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3324" y="787616"/>
            <a:ext cx="1953725" cy="1567958"/>
          </a:xfrm>
          <a:prstGeom prst="rect">
            <a:avLst/>
          </a:prstGeom>
        </p:spPr>
      </p:pic>
      <p:pic>
        <p:nvPicPr>
          <p:cNvPr id="2" name="Project2_01_camera">
            <a:hlinkClick r:id="" action="ppaction://media"/>
            <a:extLst>
              <a:ext uri="{FF2B5EF4-FFF2-40B4-BE49-F238E27FC236}">
                <a16:creationId xmlns:a16="http://schemas.microsoft.com/office/drawing/2014/main" id="{6758C899-DE0A-87A6-8408-C7F1BCB1A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818387" y="1790188"/>
            <a:ext cx="6728791" cy="378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Development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Tools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Methods</a:t>
            </a:r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Centrifuge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14/29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Development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Tools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Methods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Centrifuge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Centrifuge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blood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separation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39C448E-59A3-F55F-DAB0-B2A1A90E10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4512" y="1002008"/>
            <a:ext cx="2454642" cy="19100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8209C5-F789-504A-3586-0B6DAB2495FF}"/>
              </a:ext>
            </a:extLst>
          </p:cNvPr>
          <p:cNvSpPr/>
          <p:nvPr/>
        </p:nvSpPr>
        <p:spPr>
          <a:xfrm>
            <a:off x="789244" y="1639689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Red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Blood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Cells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5882F16F-8C3E-0AAC-4A21-45648DF1BCE5}"/>
              </a:ext>
            </a:extLst>
          </p:cNvPr>
          <p:cNvSpPr/>
          <p:nvPr/>
        </p:nvSpPr>
        <p:spPr>
          <a:xfrm>
            <a:off x="490454" y="1698601"/>
            <a:ext cx="275807" cy="274320"/>
          </a:xfrm>
          <a:prstGeom prst="donut">
            <a:avLst/>
          </a:prstGeom>
          <a:gradFill>
            <a:gsLst>
              <a:gs pos="20000">
                <a:srgbClr val="E5EDF1"/>
              </a:gs>
              <a:gs pos="70000">
                <a:srgbClr val="92A1B8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E1D4015-BE94-9CDC-04DA-D4816BA7475B}"/>
              </a:ext>
            </a:extLst>
          </p:cNvPr>
          <p:cNvSpPr/>
          <p:nvPr/>
        </p:nvSpPr>
        <p:spPr>
          <a:xfrm>
            <a:off x="789244" y="2070682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White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Blood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Cells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sp>
        <p:nvSpPr>
          <p:cNvPr id="10" name="Circle: Hollow 7">
            <a:extLst>
              <a:ext uri="{FF2B5EF4-FFF2-40B4-BE49-F238E27FC236}">
                <a16:creationId xmlns:a16="http://schemas.microsoft.com/office/drawing/2014/main" id="{385A2115-C125-06DA-C092-B8DF94206773}"/>
              </a:ext>
            </a:extLst>
          </p:cNvPr>
          <p:cNvSpPr/>
          <p:nvPr/>
        </p:nvSpPr>
        <p:spPr>
          <a:xfrm>
            <a:off x="490454" y="2129594"/>
            <a:ext cx="275807" cy="274320"/>
          </a:xfrm>
          <a:prstGeom prst="donut">
            <a:avLst/>
          </a:prstGeom>
          <a:gradFill>
            <a:gsLst>
              <a:gs pos="20000">
                <a:srgbClr val="E5EDF1"/>
              </a:gs>
              <a:gs pos="70000">
                <a:srgbClr val="92A1B8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E2C8706-C414-CA5A-8772-0EAB5725B076}"/>
              </a:ext>
            </a:extLst>
          </p:cNvPr>
          <p:cNvSpPr/>
          <p:nvPr/>
        </p:nvSpPr>
        <p:spPr>
          <a:xfrm>
            <a:off x="789244" y="2501632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Blood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Plasma</a:t>
            </a:r>
          </a:p>
        </p:txBody>
      </p:sp>
      <p:sp>
        <p:nvSpPr>
          <p:cNvPr id="12" name="Circle: Hollow 7">
            <a:extLst>
              <a:ext uri="{FF2B5EF4-FFF2-40B4-BE49-F238E27FC236}">
                <a16:creationId xmlns:a16="http://schemas.microsoft.com/office/drawing/2014/main" id="{9138D20C-E339-78A2-BEEB-27799BE1DA2B}"/>
              </a:ext>
            </a:extLst>
          </p:cNvPr>
          <p:cNvSpPr/>
          <p:nvPr/>
        </p:nvSpPr>
        <p:spPr>
          <a:xfrm>
            <a:off x="490454" y="2560544"/>
            <a:ext cx="275807" cy="274320"/>
          </a:xfrm>
          <a:prstGeom prst="donut">
            <a:avLst/>
          </a:prstGeom>
          <a:gradFill>
            <a:gsLst>
              <a:gs pos="20000">
                <a:srgbClr val="E5EDF1"/>
              </a:gs>
              <a:gs pos="70000">
                <a:srgbClr val="92A1B8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770066EF-1070-12BB-71C8-A1DD681C25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5137" y="1305174"/>
            <a:ext cx="3438525" cy="1790700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240DC3C0-E05C-F5FA-4462-7CA1C9D4A4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3979" y="3348304"/>
            <a:ext cx="2124075" cy="1181100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EF2B3B1D-109A-CA73-3D74-8EEE710CB26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5697" y="3496744"/>
            <a:ext cx="2047875" cy="2124075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03652B79-9CB3-31A4-A3B3-D554F9302E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14653" y="3210231"/>
            <a:ext cx="1466580" cy="2755807"/>
          </a:xfrm>
          <a:prstGeom prst="rect">
            <a:avLst/>
          </a:prstGeom>
        </p:spPr>
      </p:pic>
      <p:pic>
        <p:nvPicPr>
          <p:cNvPr id="25" name="rotation_cent">
            <a:hlinkClick r:id="" action="ppaction://media"/>
            <a:extLst>
              <a:ext uri="{FF2B5EF4-FFF2-40B4-BE49-F238E27FC236}">
                <a16:creationId xmlns:a16="http://schemas.microsoft.com/office/drawing/2014/main" id="{68BC4B6F-A75C-09DA-F98A-AB951A865E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66261" y="3842004"/>
            <a:ext cx="2956433" cy="1662994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C4978068-E526-2181-A298-6D8B21A812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91636" y="3086101"/>
            <a:ext cx="1312613" cy="29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5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6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1621735" y="2654337"/>
            <a:ext cx="8948530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Design and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Implementation</a:t>
            </a:r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of</a:t>
            </a:r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Functional</a:t>
            </a:r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Solution</a:t>
            </a:r>
            <a:endParaRPr lang="en-GB" sz="4800" dirty="0">
              <a:solidFill>
                <a:srgbClr val="384557"/>
              </a:solidFill>
              <a:latin typeface="Vafle Light VU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678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Design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Implementation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of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Functional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Solution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16/29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Design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Implementation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of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Functional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Solution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3AC16-866E-ABEC-C438-B17E8DD4E38C}"/>
              </a:ext>
            </a:extLst>
          </p:cNvPr>
          <p:cNvSpPr/>
          <p:nvPr/>
        </p:nvSpPr>
        <p:spPr>
          <a:xfrm>
            <a:off x="789244" y="1639689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Blue …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Conveyors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9FA9ADB9-F66E-0FE0-F587-0B16707FA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9270" y="733190"/>
            <a:ext cx="5362575" cy="5305425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AF090A08-4974-B8B2-0A6C-8CBC60644656}"/>
              </a:ext>
            </a:extLst>
          </p:cNvPr>
          <p:cNvSpPr/>
          <p:nvPr/>
        </p:nvSpPr>
        <p:spPr>
          <a:xfrm>
            <a:off x="789244" y="2050619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Red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…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Robots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46C37805-3632-44D0-F864-CF22FF1F34E1}"/>
              </a:ext>
            </a:extLst>
          </p:cNvPr>
          <p:cNvSpPr/>
          <p:nvPr/>
        </p:nvSpPr>
        <p:spPr>
          <a:xfrm>
            <a:off x="789244" y="2450729"/>
            <a:ext cx="104780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Green …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Centrifuge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,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Microscop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</a:p>
          <a:p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	and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starting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Base-point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B3A8FC5-361E-BFB1-668C-76A91B1E0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832" y="1698933"/>
            <a:ext cx="323850" cy="295275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2295CE03-7727-BC8D-32B6-46E30F7FC7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307" y="2097555"/>
            <a:ext cx="333375" cy="314325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0A556CFD-B5E2-1AC2-444C-C00C963EDD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487" y="2545286"/>
            <a:ext cx="350248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1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Design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Implementation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of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Functional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Solution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17/29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Design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Implementation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of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Functional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Solution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9FA9ADB9-F66E-0FE0-F587-0B16707FA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2195" y="787616"/>
            <a:ext cx="1936688" cy="19160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0CC868D2-84B4-767E-6F17-5CD56EFE4640}"/>
              </a:ext>
            </a:extLst>
          </p:cNvPr>
          <p:cNvSpPr txBox="1"/>
          <p:nvPr/>
        </p:nvSpPr>
        <p:spPr>
          <a:xfrm>
            <a:off x="463148" y="1076446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roject2_camera_all">
            <a:hlinkClick r:id="" action="ppaction://media"/>
            <a:extLst>
              <a:ext uri="{FF2B5EF4-FFF2-40B4-BE49-F238E27FC236}">
                <a16:creationId xmlns:a16="http://schemas.microsoft.com/office/drawing/2014/main" id="{F889A97C-E0BA-4727-1D93-3DD83EDB37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72209" y="1588611"/>
            <a:ext cx="7566616" cy="4256222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5EF4AC9B-5CEE-FE17-A182-402737AA2E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0272" y="2854064"/>
            <a:ext cx="2045413" cy="196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Design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Implementation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of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Functional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Solution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18/29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Design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Implementation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of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Functional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Solution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9FA9ADB9-F66E-0FE0-F587-0B16707FA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2195" y="787616"/>
            <a:ext cx="1936688" cy="1916048"/>
          </a:xfrm>
          <a:prstGeom prst="rect">
            <a:avLst/>
          </a:prstGeom>
        </p:spPr>
      </p:pic>
      <p:pic>
        <p:nvPicPr>
          <p:cNvPr id="2" name="Project2_02_microscop">
            <a:hlinkClick r:id="" action="ppaction://media"/>
            <a:extLst>
              <a:ext uri="{FF2B5EF4-FFF2-40B4-BE49-F238E27FC236}">
                <a16:creationId xmlns:a16="http://schemas.microsoft.com/office/drawing/2014/main" id="{21B47A37-2B9F-7102-2ABD-108EB0DB68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04694" y="1648390"/>
            <a:ext cx="7374834" cy="4148344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0CC868D2-84B4-767E-6F17-5CD56EFE4640}"/>
              </a:ext>
            </a:extLst>
          </p:cNvPr>
          <p:cNvSpPr txBox="1"/>
          <p:nvPr/>
        </p:nvSpPr>
        <p:spPr>
          <a:xfrm>
            <a:off x="463148" y="1076446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Microscop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A8D623FD-5602-80CA-4696-6C0D44EEC5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3330" y="2781610"/>
            <a:ext cx="1818429" cy="13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5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Design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Implementation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of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Functional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Solution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19/29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Design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Implementation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of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Functional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Solution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9FA9ADB9-F66E-0FE0-F587-0B16707FAD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2195" y="787616"/>
            <a:ext cx="1936688" cy="191604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0CC868D2-84B4-767E-6F17-5CD56EFE4640}"/>
              </a:ext>
            </a:extLst>
          </p:cNvPr>
          <p:cNvSpPr txBox="1"/>
          <p:nvPr/>
        </p:nvSpPr>
        <p:spPr>
          <a:xfrm>
            <a:off x="463148" y="1076446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Centrifuge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roject2_03_centrifuge">
            <a:hlinkClick r:id="" action="ppaction://media"/>
            <a:extLst>
              <a:ext uri="{FF2B5EF4-FFF2-40B4-BE49-F238E27FC236}">
                <a16:creationId xmlns:a16="http://schemas.microsoft.com/office/drawing/2014/main" id="{B92A9638-B042-D414-67A6-5C66103DBC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78190" y="1681695"/>
            <a:ext cx="7653130" cy="430488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ABDBAB3-E20D-A0E4-36AD-61FEECCA04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7974" y="2830703"/>
            <a:ext cx="1790330" cy="14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369EA8-1DA7-41A0-91E7-30C260AA41E6}"/>
              </a:ext>
            </a:extLst>
          </p:cNvPr>
          <p:cNvSpPr/>
          <p:nvPr/>
        </p:nvSpPr>
        <p:spPr>
          <a:xfrm>
            <a:off x="10739535" y="6494096"/>
            <a:ext cx="1452465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Vafle Light VUT" pitchFamily="50" charset="0"/>
              </a:rPr>
              <a:t>Brno, 2022</a:t>
            </a:r>
            <a:endParaRPr lang="cs-CZ" sz="1600" dirty="0"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09AFF-1869-CADF-648C-7A20FD52EA03}"/>
              </a:ext>
            </a:extLst>
          </p:cNvPr>
          <p:cNvSpPr txBox="1"/>
          <p:nvPr/>
        </p:nvSpPr>
        <p:spPr>
          <a:xfrm>
            <a:off x="609600" y="2551837"/>
            <a:ext cx="109728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4000" b="1" i="0" u="none" strike="noStrike" dirty="0">
                <a:solidFill>
                  <a:srgbClr val="384557"/>
                </a:solidFill>
                <a:effectLst/>
                <a:latin typeface="Vafle Light VUT" pitchFamily="2" charset="2"/>
              </a:rPr>
              <a:t>El </a:t>
            </a:r>
            <a:r>
              <a:rPr lang="cs-CZ" sz="4000" b="1" i="0" u="none" strike="noStrike" dirty="0" err="1">
                <a:solidFill>
                  <a:srgbClr val="384557"/>
                </a:solidFill>
                <a:effectLst/>
                <a:latin typeface="Vafle Light VUT" pitchFamily="2" charset="2"/>
              </a:rPr>
              <a:t>Bestos</a:t>
            </a:r>
            <a:r>
              <a:rPr lang="cs-CZ" sz="4000" b="1" i="0" u="none" strike="noStrike" dirty="0">
                <a:solidFill>
                  <a:srgbClr val="384557"/>
                </a:solidFill>
                <a:effectLst/>
                <a:latin typeface="Vafle Light VUT" pitchFamily="2" charset="2"/>
              </a:rPr>
              <a:t> </a:t>
            </a:r>
            <a:r>
              <a:rPr lang="cs-CZ" sz="4000" b="1" i="0" u="none" strike="noStrike" dirty="0" err="1">
                <a:solidFill>
                  <a:srgbClr val="384557"/>
                </a:solidFill>
                <a:effectLst/>
                <a:latin typeface="Vafle Light VUT" pitchFamily="2" charset="2"/>
              </a:rPr>
              <a:t>Muchachos</a:t>
            </a:r>
            <a:r>
              <a:rPr lang="cs-CZ" sz="4000" b="1" i="0" u="none" strike="noStrike" dirty="0">
                <a:solidFill>
                  <a:srgbClr val="384557"/>
                </a:solidFill>
                <a:effectLst/>
                <a:latin typeface="Vafle Light VUT" pitchFamily="2" charset="2"/>
              </a:rPr>
              <a:t> </a:t>
            </a:r>
            <a:r>
              <a:rPr lang="cs-CZ" sz="4000" b="1" i="0" u="none" strike="noStrike" dirty="0" err="1">
                <a:solidFill>
                  <a:srgbClr val="384557"/>
                </a:solidFill>
                <a:effectLst/>
                <a:latin typeface="Vafle Light VUT" pitchFamily="2" charset="2"/>
              </a:rPr>
              <a:t>Teamos</a:t>
            </a:r>
            <a:r>
              <a:rPr lang="cs-CZ" sz="4000" b="1" dirty="0">
                <a:solidFill>
                  <a:srgbClr val="384557"/>
                </a:solidFill>
                <a:latin typeface="Vafle Light VUT" pitchFamily="2" charset="2"/>
              </a:rPr>
              <a:t>: </a:t>
            </a:r>
            <a:r>
              <a:rPr lang="cs-CZ" sz="4000" b="1" dirty="0" err="1">
                <a:solidFill>
                  <a:srgbClr val="384557"/>
                </a:solidFill>
                <a:latin typeface="Vafle Light VUT" pitchFamily="2" charset="2"/>
              </a:rPr>
              <a:t>Automated</a:t>
            </a:r>
            <a:r>
              <a:rPr lang="cs-CZ" sz="4000" b="1" dirty="0">
                <a:solidFill>
                  <a:srgbClr val="384557"/>
                </a:solidFill>
                <a:latin typeface="Vafle Light VUT" pitchFamily="2" charset="2"/>
              </a:rPr>
              <a:t> </a:t>
            </a:r>
            <a:r>
              <a:rPr lang="cs-CZ" sz="4000" b="1" dirty="0" err="1">
                <a:solidFill>
                  <a:srgbClr val="384557"/>
                </a:solidFill>
                <a:latin typeface="Vafle Light VUT" pitchFamily="2" charset="2"/>
              </a:rPr>
              <a:t>Medical</a:t>
            </a:r>
            <a:r>
              <a:rPr lang="cs-CZ" sz="4000" b="1" dirty="0">
                <a:solidFill>
                  <a:srgbClr val="384557"/>
                </a:solidFill>
                <a:latin typeface="Vafle Light VUT" pitchFamily="2" charset="2"/>
              </a:rPr>
              <a:t> </a:t>
            </a:r>
            <a:r>
              <a:rPr lang="cs-CZ" sz="4000" b="1" dirty="0" err="1">
                <a:solidFill>
                  <a:srgbClr val="384557"/>
                </a:solidFill>
                <a:latin typeface="Vafle Light VUT" pitchFamily="2" charset="2"/>
              </a:rPr>
              <a:t>Laboratory</a:t>
            </a:r>
            <a:endParaRPr lang="en-US" sz="4000" b="1" dirty="0">
              <a:solidFill>
                <a:srgbClr val="384557"/>
              </a:solidFill>
              <a:latin typeface="Vafle Light VUT" pitchFamily="2" charset="2"/>
            </a:endParaRPr>
          </a:p>
          <a:p>
            <a:pPr algn="ctr"/>
            <a:endParaRPr lang="en-GB" sz="3600" b="1" i="1" dirty="0">
              <a:solidFill>
                <a:srgbClr val="384557"/>
              </a:solidFill>
              <a:latin typeface="Vafle Light VUT" pitchFamily="2" charset="2"/>
            </a:endParaRPr>
          </a:p>
          <a:p>
            <a:pPr algn="ctr"/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Čermák,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Jozefovič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,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Jukić</a:t>
            </a:r>
            <a:endParaRPr lang="cs-CZ" sz="2000" dirty="0">
              <a:solidFill>
                <a:srgbClr val="92A1B8"/>
              </a:solidFill>
              <a:latin typeface="Vafle Light VUT" pitchFamily="50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9519C-B9F3-A7C9-656A-C6F97022C5DE}"/>
              </a:ext>
            </a:extLst>
          </p:cNvPr>
          <p:cNvSpPr/>
          <p:nvPr/>
        </p:nvSpPr>
        <p:spPr>
          <a:xfrm>
            <a:off x="10399296" y="6403257"/>
            <a:ext cx="1792704" cy="363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b="1" dirty="0">
                <a:solidFill>
                  <a:srgbClr val="384557"/>
                </a:solidFill>
                <a:latin typeface="Vafle Light VUT" pitchFamily="50" charset="0"/>
              </a:rPr>
              <a:t>Brno</a:t>
            </a:r>
            <a:r>
              <a:rPr lang="en-GB" sz="1600" b="1" dirty="0">
                <a:solidFill>
                  <a:srgbClr val="384557"/>
                </a:solidFill>
                <a:latin typeface="Vafle Light VUT" pitchFamily="50" charset="0"/>
              </a:rPr>
              <a:t>, 2023</a:t>
            </a:r>
            <a:endParaRPr lang="cs-CZ" sz="1600" b="1" dirty="0">
              <a:solidFill>
                <a:srgbClr val="384557"/>
              </a:solidFill>
              <a:latin typeface="Vafle Light VUT" pitchFamily="50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5DE050-9B1C-28B1-7D13-882E7CFEA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8162" y="839188"/>
            <a:ext cx="1195676" cy="1198604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1124073-4E23-0CDB-E6B2-BA21DA1017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21" y="5636278"/>
            <a:ext cx="3066661" cy="5665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709D19C-086E-035D-7C81-5D1A4BF6C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3386" y="5435802"/>
            <a:ext cx="2625227" cy="967455"/>
          </a:xfrm>
          <a:prstGeom prst="rect">
            <a:avLst/>
          </a:prstGeom>
        </p:spPr>
      </p:pic>
      <p:pic>
        <p:nvPicPr>
          <p:cNvPr id="8" name="Picture 6" descr="Related image">
            <a:extLst>
              <a:ext uri="{FF2B5EF4-FFF2-40B4-BE49-F238E27FC236}">
                <a16:creationId xmlns:a16="http://schemas.microsoft.com/office/drawing/2014/main" id="{4453C010-22CD-FD81-D47A-FEE0FC80E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64" y="5561202"/>
            <a:ext cx="1097746" cy="54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3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Design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Implementation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of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Functional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Solution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20/29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Design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Implementation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of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Functional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Solution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ADF90CCC-756A-361E-EF2E-AEF72BF98D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670" y="1515168"/>
            <a:ext cx="9721459" cy="38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1621735" y="2654337"/>
            <a:ext cx="8948530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Experiments</a:t>
            </a:r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 and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Results</a:t>
            </a:r>
            <a:endParaRPr lang="en-GB" sz="4800" dirty="0">
              <a:solidFill>
                <a:srgbClr val="384557"/>
              </a:solidFill>
              <a:latin typeface="Vafle Light VU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337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Experiments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Results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Does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It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Work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?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22/29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Experiments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Results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Does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It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Work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?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It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23AC16-866E-ABEC-C438-B17E8DD4E38C}"/>
              </a:ext>
            </a:extLst>
          </p:cNvPr>
          <p:cNvSpPr/>
          <p:nvPr/>
        </p:nvSpPr>
        <p:spPr>
          <a:xfrm>
            <a:off x="913558" y="1704061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Random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Generator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610F5498-2EFB-2C85-7229-FEF701327A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41" y="1704061"/>
            <a:ext cx="410317" cy="40011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D7B1BDA3-2A01-2B54-199E-F9E375A440A9}"/>
              </a:ext>
            </a:extLst>
          </p:cNvPr>
          <p:cNvSpPr/>
          <p:nvPr/>
        </p:nvSpPr>
        <p:spPr>
          <a:xfrm>
            <a:off x="913558" y="2260313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All test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tubes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reach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their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final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positions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4FA35C1E-58B3-ED5B-4131-3E7565174D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41" y="2260313"/>
            <a:ext cx="410317" cy="400110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78385983-CAAA-1432-E295-2796007DB705}"/>
              </a:ext>
            </a:extLst>
          </p:cNvPr>
          <p:cNvSpPr/>
          <p:nvPr/>
        </p:nvSpPr>
        <p:spPr>
          <a:xfrm>
            <a:off x="913558" y="2859701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Smooth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and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correct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Robot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arm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movements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90D2AE58-7877-5A32-2879-E17384A98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41" y="2859701"/>
            <a:ext cx="410317" cy="400110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FE5333F-20DF-65AB-B885-F151098C1A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749" y="969491"/>
            <a:ext cx="1435007" cy="1690932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F3D6754B-14DE-8F13-CD1E-EC7AF17F69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7112" y="3129549"/>
            <a:ext cx="2261980" cy="2090382"/>
          </a:xfrm>
          <a:prstGeom prst="rect">
            <a:avLst/>
          </a:prstGeom>
        </p:spPr>
      </p:pic>
      <p:sp>
        <p:nvSpPr>
          <p:cNvPr id="18" name="Rectangle 5">
            <a:extLst>
              <a:ext uri="{FF2B5EF4-FFF2-40B4-BE49-F238E27FC236}">
                <a16:creationId xmlns:a16="http://schemas.microsoft.com/office/drawing/2014/main" id="{90FBB8D8-703D-C661-703C-10CFCD926EB3}"/>
              </a:ext>
            </a:extLst>
          </p:cNvPr>
          <p:cNvSpPr/>
          <p:nvPr/>
        </p:nvSpPr>
        <p:spPr>
          <a:xfrm>
            <a:off x="913558" y="3398135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Centrifuge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spins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and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Blood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changes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Colour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pic>
        <p:nvPicPr>
          <p:cNvPr id="19" name="Obrázek 18">
            <a:extLst>
              <a:ext uri="{FF2B5EF4-FFF2-40B4-BE49-F238E27FC236}">
                <a16:creationId xmlns:a16="http://schemas.microsoft.com/office/drawing/2014/main" id="{F0F2EAF2-69FE-D1F3-1E90-8BAF75DAC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41" y="3398135"/>
            <a:ext cx="410317" cy="40011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C4BF88FB-D2D4-678E-1DC2-621DA44247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5068" y="1254987"/>
            <a:ext cx="3505200" cy="1527018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A321DD4-4B5C-310A-EEAA-0099C81D96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7279" y="4158670"/>
            <a:ext cx="4502426" cy="177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6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1621735" y="2654337"/>
            <a:ext cx="8948530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Conclusion</a:t>
            </a:r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 and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Future</a:t>
            </a:r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Work</a:t>
            </a:r>
            <a:endParaRPr lang="en-GB" sz="4800" dirty="0">
              <a:solidFill>
                <a:srgbClr val="384557"/>
              </a:solidFill>
              <a:latin typeface="Vafle Light VU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434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Conclusion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Future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Work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Future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Work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24/29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Conclusion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Future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Work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Future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Work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Future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DE3A40-B9F7-2D05-7B7E-5DBBF2D92705}"/>
              </a:ext>
            </a:extLst>
          </p:cNvPr>
          <p:cNvSpPr/>
          <p:nvPr/>
        </p:nvSpPr>
        <p:spPr>
          <a:xfrm>
            <a:off x="898763" y="1635454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Join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the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Competition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FD02F448-A39E-ED71-125D-C84AD09DD7FE}"/>
              </a:ext>
            </a:extLst>
          </p:cNvPr>
          <p:cNvSpPr/>
          <p:nvPr/>
        </p:nvSpPr>
        <p:spPr>
          <a:xfrm>
            <a:off x="599973" y="1694366"/>
            <a:ext cx="275807" cy="274320"/>
          </a:xfrm>
          <a:prstGeom prst="donut">
            <a:avLst/>
          </a:prstGeom>
          <a:gradFill>
            <a:gsLst>
              <a:gs pos="20000">
                <a:srgbClr val="E5EDF1"/>
              </a:gs>
              <a:gs pos="70000">
                <a:srgbClr val="92A1B8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8D27E4AB-D8E4-B355-0CA6-108E82D54E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4400" y="874305"/>
            <a:ext cx="2370784" cy="2285504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869490C2-D1BE-CBBB-0AB7-EEC24CD6A23C}"/>
              </a:ext>
            </a:extLst>
          </p:cNvPr>
          <p:cNvSpPr/>
          <p:nvPr/>
        </p:nvSpPr>
        <p:spPr>
          <a:xfrm>
            <a:off x="910293" y="2108266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Use ROS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with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real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Camera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sp>
        <p:nvSpPr>
          <p:cNvPr id="3" name="Circle: Hollow 7">
            <a:extLst>
              <a:ext uri="{FF2B5EF4-FFF2-40B4-BE49-F238E27FC236}">
                <a16:creationId xmlns:a16="http://schemas.microsoft.com/office/drawing/2014/main" id="{E77B010D-2078-939F-1F87-DBF099F15283}"/>
              </a:ext>
            </a:extLst>
          </p:cNvPr>
          <p:cNvSpPr/>
          <p:nvPr/>
        </p:nvSpPr>
        <p:spPr>
          <a:xfrm>
            <a:off x="611503" y="2167178"/>
            <a:ext cx="275807" cy="274320"/>
          </a:xfrm>
          <a:prstGeom prst="donut">
            <a:avLst/>
          </a:prstGeom>
          <a:gradFill>
            <a:gsLst>
              <a:gs pos="20000">
                <a:srgbClr val="E5EDF1"/>
              </a:gs>
              <a:gs pos="70000">
                <a:srgbClr val="92A1B8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B79C8-339E-A84A-9F42-9B489A0C8753}"/>
              </a:ext>
            </a:extLst>
          </p:cNvPr>
          <p:cNvSpPr/>
          <p:nvPr/>
        </p:nvSpPr>
        <p:spPr>
          <a:xfrm>
            <a:off x="910293" y="2581279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Put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it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into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a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Virtual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Reality</a:t>
            </a:r>
          </a:p>
        </p:txBody>
      </p:sp>
      <p:sp>
        <p:nvSpPr>
          <p:cNvPr id="9" name="Circle: Hollow 7">
            <a:extLst>
              <a:ext uri="{FF2B5EF4-FFF2-40B4-BE49-F238E27FC236}">
                <a16:creationId xmlns:a16="http://schemas.microsoft.com/office/drawing/2014/main" id="{0FE68792-CD62-F72F-8181-99E724376C91}"/>
              </a:ext>
            </a:extLst>
          </p:cNvPr>
          <p:cNvSpPr/>
          <p:nvPr/>
        </p:nvSpPr>
        <p:spPr>
          <a:xfrm>
            <a:off x="611503" y="2640191"/>
            <a:ext cx="275807" cy="274320"/>
          </a:xfrm>
          <a:prstGeom prst="donut">
            <a:avLst/>
          </a:prstGeom>
          <a:gradFill>
            <a:gsLst>
              <a:gs pos="20000">
                <a:srgbClr val="E5EDF1"/>
              </a:gs>
              <a:gs pos="70000">
                <a:srgbClr val="92A1B8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0802B3B-E805-8C7E-6959-23B9A5387F41}"/>
              </a:ext>
            </a:extLst>
          </p:cNvPr>
          <p:cNvSpPr/>
          <p:nvPr/>
        </p:nvSpPr>
        <p:spPr>
          <a:xfrm>
            <a:off x="910293" y="3018947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Make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it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real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sp>
        <p:nvSpPr>
          <p:cNvPr id="12" name="Circle: Hollow 7">
            <a:extLst>
              <a:ext uri="{FF2B5EF4-FFF2-40B4-BE49-F238E27FC236}">
                <a16:creationId xmlns:a16="http://schemas.microsoft.com/office/drawing/2014/main" id="{3672EB9C-8C0D-5B24-63CE-464E3F845D80}"/>
              </a:ext>
            </a:extLst>
          </p:cNvPr>
          <p:cNvSpPr/>
          <p:nvPr/>
        </p:nvSpPr>
        <p:spPr>
          <a:xfrm>
            <a:off x="611503" y="3077859"/>
            <a:ext cx="275807" cy="274320"/>
          </a:xfrm>
          <a:prstGeom prst="donut">
            <a:avLst/>
          </a:prstGeom>
          <a:gradFill>
            <a:gsLst>
              <a:gs pos="20000">
                <a:srgbClr val="E5EDF1"/>
              </a:gs>
              <a:gs pos="70000">
                <a:srgbClr val="92A1B8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5EAE72F-BC84-9FB4-0A21-B013EEA10BEE}"/>
              </a:ext>
            </a:extLst>
          </p:cNvPr>
          <p:cNvSpPr/>
          <p:nvPr/>
        </p:nvSpPr>
        <p:spPr>
          <a:xfrm>
            <a:off x="910293" y="3460603"/>
            <a:ext cx="104780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800" b="1" i="1" u="sng" dirty="0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… And Patrik </a:t>
            </a:r>
            <a:r>
              <a:rPr lang="cs-CZ" sz="2800" b="1" i="1" u="sng" dirty="0" err="1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will</a:t>
            </a:r>
            <a:r>
              <a:rPr lang="cs-CZ" sz="2800" b="1" i="1" u="sng" dirty="0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 </a:t>
            </a:r>
            <a:r>
              <a:rPr lang="cs-CZ" sz="2800" b="1" i="1" u="sng" dirty="0" err="1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add</a:t>
            </a:r>
            <a:r>
              <a:rPr lang="cs-CZ" sz="2800" b="1" i="1" u="sng" dirty="0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 </a:t>
            </a:r>
            <a:r>
              <a:rPr lang="cs-CZ" sz="2800" b="1" i="1" u="sng" dirty="0" err="1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like</a:t>
            </a:r>
            <a:r>
              <a:rPr lang="cs-CZ" sz="2800" b="1" i="1" u="sng" dirty="0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 30 </a:t>
            </a:r>
            <a:r>
              <a:rPr lang="cs-CZ" sz="2800" b="1" i="1" u="sng" dirty="0" err="1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or</a:t>
            </a:r>
            <a:r>
              <a:rPr lang="cs-CZ" sz="2800" b="1" i="1" u="sng" dirty="0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 40 </a:t>
            </a:r>
            <a:r>
              <a:rPr lang="cs-CZ" sz="2800" b="1" i="1" u="sng" dirty="0" err="1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commands</a:t>
            </a:r>
            <a:r>
              <a:rPr lang="cs-CZ" sz="2800" b="1" i="1" u="sng" dirty="0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 </a:t>
            </a:r>
            <a:r>
              <a:rPr lang="cs-CZ" sz="2800" b="1" i="1" u="sng" dirty="0" err="1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for</a:t>
            </a:r>
            <a:r>
              <a:rPr lang="cs-CZ" sz="2800" b="1" i="1" u="sng" dirty="0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 </a:t>
            </a:r>
            <a:r>
              <a:rPr lang="cs-CZ" sz="2800" b="1" i="1" u="sng" dirty="0" err="1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better</a:t>
            </a:r>
            <a:r>
              <a:rPr lang="cs-CZ" sz="2800" b="1" i="1" u="sng" dirty="0">
                <a:solidFill>
                  <a:srgbClr val="92A1B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afle Light VUT" pitchFamily="2" charset="2"/>
              </a:rPr>
              <a:t> feeling</a:t>
            </a:r>
          </a:p>
        </p:txBody>
      </p:sp>
      <p:sp>
        <p:nvSpPr>
          <p:cNvPr id="14" name="Circle: Hollow 7">
            <a:extLst>
              <a:ext uri="{FF2B5EF4-FFF2-40B4-BE49-F238E27FC236}">
                <a16:creationId xmlns:a16="http://schemas.microsoft.com/office/drawing/2014/main" id="{40E2E240-153C-88D9-11BF-0A9A4A3DC3D4}"/>
              </a:ext>
            </a:extLst>
          </p:cNvPr>
          <p:cNvSpPr/>
          <p:nvPr/>
        </p:nvSpPr>
        <p:spPr>
          <a:xfrm>
            <a:off x="611503" y="3519515"/>
            <a:ext cx="275807" cy="274320"/>
          </a:xfrm>
          <a:prstGeom prst="donut">
            <a:avLst/>
          </a:prstGeom>
          <a:gradFill>
            <a:gsLst>
              <a:gs pos="20000">
                <a:srgbClr val="E5EDF1"/>
              </a:gs>
              <a:gs pos="70000">
                <a:srgbClr val="92A1B8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FE0AAE90-54CB-BB2C-CF13-138EFFE1C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6165" y="2230430"/>
            <a:ext cx="2474332" cy="65651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DD10066F-2C4F-25BE-38A6-5EDB9298EF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63722" y="4113736"/>
            <a:ext cx="2950949" cy="18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7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Conclusion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Future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Work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Conclusion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25/29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Conclusion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Future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Work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Conclusion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learned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Obrázek 14">
            <a:extLst>
              <a:ext uri="{FF2B5EF4-FFF2-40B4-BE49-F238E27FC236}">
                <a16:creationId xmlns:a16="http://schemas.microsoft.com/office/drawing/2014/main" id="{DFE5333F-20DF-65AB-B885-F151098C1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0983" y="960691"/>
            <a:ext cx="2126685" cy="2505967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9FDE3A40-B9F7-2D05-7B7E-5DBBF2D92705}"/>
              </a:ext>
            </a:extLst>
          </p:cNvPr>
          <p:cNvSpPr/>
          <p:nvPr/>
        </p:nvSpPr>
        <p:spPr>
          <a:xfrm>
            <a:off x="898763" y="1635454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New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skills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in Robot Studio</a:t>
            </a: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FD02F448-A39E-ED71-125D-C84AD09DD7FE}"/>
              </a:ext>
            </a:extLst>
          </p:cNvPr>
          <p:cNvSpPr/>
          <p:nvPr/>
        </p:nvSpPr>
        <p:spPr>
          <a:xfrm>
            <a:off x="599973" y="1694366"/>
            <a:ext cx="275807" cy="274320"/>
          </a:xfrm>
          <a:prstGeom prst="donut">
            <a:avLst/>
          </a:prstGeom>
          <a:gradFill>
            <a:gsLst>
              <a:gs pos="20000">
                <a:srgbClr val="E5EDF1"/>
              </a:gs>
              <a:gs pos="70000">
                <a:srgbClr val="92A1B8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206F26F-11F4-F21B-D521-BE1B14D02100}"/>
              </a:ext>
            </a:extLst>
          </p:cNvPr>
          <p:cNvSpPr/>
          <p:nvPr/>
        </p:nvSpPr>
        <p:spPr>
          <a:xfrm>
            <a:off x="898763" y="2185553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Teamwork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sp>
        <p:nvSpPr>
          <p:cNvPr id="10" name="Circle: Hollow 7">
            <a:extLst>
              <a:ext uri="{FF2B5EF4-FFF2-40B4-BE49-F238E27FC236}">
                <a16:creationId xmlns:a16="http://schemas.microsoft.com/office/drawing/2014/main" id="{C4404A40-A28C-C435-019D-AC4C285916C7}"/>
              </a:ext>
            </a:extLst>
          </p:cNvPr>
          <p:cNvSpPr/>
          <p:nvPr/>
        </p:nvSpPr>
        <p:spPr>
          <a:xfrm>
            <a:off x="599973" y="2244465"/>
            <a:ext cx="275807" cy="274320"/>
          </a:xfrm>
          <a:prstGeom prst="donut">
            <a:avLst/>
          </a:prstGeom>
          <a:gradFill>
            <a:gsLst>
              <a:gs pos="20000">
                <a:srgbClr val="E5EDF1"/>
              </a:gs>
              <a:gs pos="70000">
                <a:srgbClr val="92A1B8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80BEC73A-4F8A-1A2F-183C-5E21840AB496}"/>
              </a:ext>
            </a:extLst>
          </p:cNvPr>
          <p:cNvSpPr/>
          <p:nvPr/>
        </p:nvSpPr>
        <p:spPr>
          <a:xfrm>
            <a:off x="898763" y="2699366"/>
            <a:ext cx="10478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Solving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complex</a:t>
            </a:r>
            <a:r>
              <a:rPr lang="cs-CZ" sz="2000" dirty="0">
                <a:solidFill>
                  <a:srgbClr val="92A1B8"/>
                </a:solidFill>
                <a:latin typeface="Vafle Light VUT" pitchFamily="2" charset="2"/>
              </a:rPr>
              <a:t> </a:t>
            </a:r>
            <a:r>
              <a:rPr lang="cs-CZ" sz="2000" dirty="0" err="1">
                <a:solidFill>
                  <a:srgbClr val="92A1B8"/>
                </a:solidFill>
                <a:latin typeface="Vafle Light VUT" pitchFamily="2" charset="2"/>
              </a:rPr>
              <a:t>task</a:t>
            </a:r>
            <a:endParaRPr lang="cs-CZ" sz="2000" dirty="0">
              <a:solidFill>
                <a:srgbClr val="92A1B8"/>
              </a:solidFill>
              <a:latin typeface="Vafle Light VUT" pitchFamily="2" charset="2"/>
            </a:endParaRPr>
          </a:p>
        </p:txBody>
      </p:sp>
      <p:sp>
        <p:nvSpPr>
          <p:cNvPr id="20" name="Circle: Hollow 7">
            <a:extLst>
              <a:ext uri="{FF2B5EF4-FFF2-40B4-BE49-F238E27FC236}">
                <a16:creationId xmlns:a16="http://schemas.microsoft.com/office/drawing/2014/main" id="{47D2C90F-2366-64FA-2D63-421EB90C3428}"/>
              </a:ext>
            </a:extLst>
          </p:cNvPr>
          <p:cNvSpPr/>
          <p:nvPr/>
        </p:nvSpPr>
        <p:spPr>
          <a:xfrm>
            <a:off x="599973" y="2758278"/>
            <a:ext cx="275807" cy="274320"/>
          </a:xfrm>
          <a:prstGeom prst="donut">
            <a:avLst/>
          </a:prstGeom>
          <a:gradFill>
            <a:gsLst>
              <a:gs pos="20000">
                <a:srgbClr val="E5EDF1"/>
              </a:gs>
              <a:gs pos="70000">
                <a:srgbClr val="92A1B8"/>
              </a:gs>
            </a:gsLst>
            <a:lin ang="81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1" name="Obrázek 20">
            <a:extLst>
              <a:ext uri="{FF2B5EF4-FFF2-40B4-BE49-F238E27FC236}">
                <a16:creationId xmlns:a16="http://schemas.microsoft.com/office/drawing/2014/main" id="{6C3AEFAF-E03D-29D5-0709-27D141B9E1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0095" y="3379999"/>
            <a:ext cx="2671809" cy="264333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E0A41B41-96BC-3DC5-83A0-96FD8769F0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09502" y="3661751"/>
            <a:ext cx="2543175" cy="2447925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9AB0070E-2015-D72D-8DD0-DAC54A2686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876" y="3479019"/>
            <a:ext cx="3678095" cy="22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Conclusion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Future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Work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: Video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26/29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Conclusion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Future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Work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Video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roject2_04_all">
            <a:hlinkClick r:id="" action="ppaction://media"/>
            <a:extLst>
              <a:ext uri="{FF2B5EF4-FFF2-40B4-BE49-F238E27FC236}">
                <a16:creationId xmlns:a16="http://schemas.microsoft.com/office/drawing/2014/main" id="{1AF076C2-7AC6-647A-0E3D-1DEF18E42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5460" y="787589"/>
            <a:ext cx="9661079" cy="54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CFB47-294C-4A65-A01E-1116260F38FE}"/>
              </a:ext>
            </a:extLst>
          </p:cNvPr>
          <p:cNvSpPr/>
          <p:nvPr/>
        </p:nvSpPr>
        <p:spPr>
          <a:xfrm>
            <a:off x="419858" y="2958685"/>
            <a:ext cx="3476263" cy="861774"/>
          </a:xfrm>
          <a:custGeom>
            <a:avLst/>
            <a:gdLst>
              <a:gd name="connsiteX0" fmla="*/ 0 w 3476263"/>
              <a:gd name="connsiteY0" fmla="*/ 0 h 861774"/>
              <a:gd name="connsiteX1" fmla="*/ 509852 w 3476263"/>
              <a:gd name="connsiteY1" fmla="*/ 0 h 861774"/>
              <a:gd name="connsiteX2" fmla="*/ 1123992 w 3476263"/>
              <a:gd name="connsiteY2" fmla="*/ 0 h 861774"/>
              <a:gd name="connsiteX3" fmla="*/ 1703369 w 3476263"/>
              <a:gd name="connsiteY3" fmla="*/ 0 h 861774"/>
              <a:gd name="connsiteX4" fmla="*/ 2317509 w 3476263"/>
              <a:gd name="connsiteY4" fmla="*/ 0 h 861774"/>
              <a:gd name="connsiteX5" fmla="*/ 2931648 w 3476263"/>
              <a:gd name="connsiteY5" fmla="*/ 0 h 861774"/>
              <a:gd name="connsiteX6" fmla="*/ 3476263 w 3476263"/>
              <a:gd name="connsiteY6" fmla="*/ 0 h 861774"/>
              <a:gd name="connsiteX7" fmla="*/ 3476263 w 3476263"/>
              <a:gd name="connsiteY7" fmla="*/ 405034 h 861774"/>
              <a:gd name="connsiteX8" fmla="*/ 3476263 w 3476263"/>
              <a:gd name="connsiteY8" fmla="*/ 861774 h 861774"/>
              <a:gd name="connsiteX9" fmla="*/ 3001174 w 3476263"/>
              <a:gd name="connsiteY9" fmla="*/ 861774 h 861774"/>
              <a:gd name="connsiteX10" fmla="*/ 2387034 w 3476263"/>
              <a:gd name="connsiteY10" fmla="*/ 861774 h 861774"/>
              <a:gd name="connsiteX11" fmla="*/ 1807657 w 3476263"/>
              <a:gd name="connsiteY11" fmla="*/ 861774 h 861774"/>
              <a:gd name="connsiteX12" fmla="*/ 1332567 w 3476263"/>
              <a:gd name="connsiteY12" fmla="*/ 861774 h 861774"/>
              <a:gd name="connsiteX13" fmla="*/ 822716 w 3476263"/>
              <a:gd name="connsiteY13" fmla="*/ 861774 h 861774"/>
              <a:gd name="connsiteX14" fmla="*/ 0 w 3476263"/>
              <a:gd name="connsiteY14" fmla="*/ 861774 h 861774"/>
              <a:gd name="connsiteX15" fmla="*/ 0 w 3476263"/>
              <a:gd name="connsiteY15" fmla="*/ 430887 h 861774"/>
              <a:gd name="connsiteX16" fmla="*/ 0 w 3476263"/>
              <a:gd name="connsiteY16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263" h="861774" fill="none" extrusionOk="0">
                <a:moveTo>
                  <a:pt x="0" y="0"/>
                </a:moveTo>
                <a:cubicBezTo>
                  <a:pt x="219659" y="-8207"/>
                  <a:pt x="350916" y="27499"/>
                  <a:pt x="509852" y="0"/>
                </a:cubicBezTo>
                <a:cubicBezTo>
                  <a:pt x="668788" y="-27499"/>
                  <a:pt x="994716" y="9491"/>
                  <a:pt x="1123992" y="0"/>
                </a:cubicBezTo>
                <a:cubicBezTo>
                  <a:pt x="1253268" y="-9491"/>
                  <a:pt x="1532742" y="57145"/>
                  <a:pt x="1703369" y="0"/>
                </a:cubicBezTo>
                <a:cubicBezTo>
                  <a:pt x="1873996" y="-57145"/>
                  <a:pt x="2184877" y="42664"/>
                  <a:pt x="2317509" y="0"/>
                </a:cubicBezTo>
                <a:cubicBezTo>
                  <a:pt x="2450141" y="-42664"/>
                  <a:pt x="2757126" y="71513"/>
                  <a:pt x="2931648" y="0"/>
                </a:cubicBezTo>
                <a:cubicBezTo>
                  <a:pt x="3106170" y="-71513"/>
                  <a:pt x="3277260" y="39915"/>
                  <a:pt x="3476263" y="0"/>
                </a:cubicBezTo>
                <a:cubicBezTo>
                  <a:pt x="3477604" y="124018"/>
                  <a:pt x="3429134" y="239425"/>
                  <a:pt x="3476263" y="405034"/>
                </a:cubicBezTo>
                <a:cubicBezTo>
                  <a:pt x="3523392" y="570643"/>
                  <a:pt x="3421513" y="653287"/>
                  <a:pt x="3476263" y="861774"/>
                </a:cubicBezTo>
                <a:cubicBezTo>
                  <a:pt x="3322641" y="892291"/>
                  <a:pt x="3108161" y="842475"/>
                  <a:pt x="3001174" y="861774"/>
                </a:cubicBezTo>
                <a:cubicBezTo>
                  <a:pt x="2894187" y="881073"/>
                  <a:pt x="2685776" y="858904"/>
                  <a:pt x="2387034" y="861774"/>
                </a:cubicBezTo>
                <a:cubicBezTo>
                  <a:pt x="2088292" y="864644"/>
                  <a:pt x="1924288" y="833758"/>
                  <a:pt x="1807657" y="861774"/>
                </a:cubicBezTo>
                <a:cubicBezTo>
                  <a:pt x="1691026" y="889790"/>
                  <a:pt x="1532470" y="833192"/>
                  <a:pt x="1332567" y="861774"/>
                </a:cubicBezTo>
                <a:cubicBezTo>
                  <a:pt x="1132664" y="890356"/>
                  <a:pt x="1036547" y="830048"/>
                  <a:pt x="822716" y="861774"/>
                </a:cubicBezTo>
                <a:cubicBezTo>
                  <a:pt x="608885" y="893500"/>
                  <a:pt x="344036" y="851971"/>
                  <a:pt x="0" y="861774"/>
                </a:cubicBezTo>
                <a:cubicBezTo>
                  <a:pt x="-23377" y="751051"/>
                  <a:pt x="3977" y="566889"/>
                  <a:pt x="0" y="430887"/>
                </a:cubicBezTo>
                <a:cubicBezTo>
                  <a:pt x="-3977" y="294885"/>
                  <a:pt x="13004" y="91866"/>
                  <a:pt x="0" y="0"/>
                </a:cubicBezTo>
                <a:close/>
              </a:path>
              <a:path w="3476263" h="861774" stroke="0" extrusionOk="0">
                <a:moveTo>
                  <a:pt x="0" y="0"/>
                </a:moveTo>
                <a:cubicBezTo>
                  <a:pt x="221349" y="-71125"/>
                  <a:pt x="485447" y="11322"/>
                  <a:pt x="648902" y="0"/>
                </a:cubicBezTo>
                <a:cubicBezTo>
                  <a:pt x="812357" y="-11322"/>
                  <a:pt x="1004630" y="36154"/>
                  <a:pt x="1123992" y="0"/>
                </a:cubicBezTo>
                <a:cubicBezTo>
                  <a:pt x="1243354" y="-36154"/>
                  <a:pt x="1516776" y="28995"/>
                  <a:pt x="1633844" y="0"/>
                </a:cubicBezTo>
                <a:cubicBezTo>
                  <a:pt x="1750912" y="-28995"/>
                  <a:pt x="2006849" y="67532"/>
                  <a:pt x="2282746" y="0"/>
                </a:cubicBezTo>
                <a:cubicBezTo>
                  <a:pt x="2558643" y="-67532"/>
                  <a:pt x="2709402" y="59033"/>
                  <a:pt x="2827361" y="0"/>
                </a:cubicBezTo>
                <a:cubicBezTo>
                  <a:pt x="2945320" y="-59033"/>
                  <a:pt x="3309012" y="31378"/>
                  <a:pt x="3476263" y="0"/>
                </a:cubicBezTo>
                <a:cubicBezTo>
                  <a:pt x="3482841" y="111829"/>
                  <a:pt x="3433335" y="281605"/>
                  <a:pt x="3476263" y="413652"/>
                </a:cubicBezTo>
                <a:cubicBezTo>
                  <a:pt x="3519191" y="545699"/>
                  <a:pt x="3458633" y="703736"/>
                  <a:pt x="3476263" y="861774"/>
                </a:cubicBezTo>
                <a:cubicBezTo>
                  <a:pt x="3186777" y="919349"/>
                  <a:pt x="3094871" y="820099"/>
                  <a:pt x="2896886" y="861774"/>
                </a:cubicBezTo>
                <a:cubicBezTo>
                  <a:pt x="2698901" y="903449"/>
                  <a:pt x="2559625" y="840248"/>
                  <a:pt x="2421797" y="861774"/>
                </a:cubicBezTo>
                <a:cubicBezTo>
                  <a:pt x="2283969" y="883300"/>
                  <a:pt x="2043384" y="837653"/>
                  <a:pt x="1877182" y="861774"/>
                </a:cubicBezTo>
                <a:cubicBezTo>
                  <a:pt x="1710981" y="885895"/>
                  <a:pt x="1585421" y="825408"/>
                  <a:pt x="1367330" y="861774"/>
                </a:cubicBezTo>
                <a:cubicBezTo>
                  <a:pt x="1149239" y="898140"/>
                  <a:pt x="1015336" y="822188"/>
                  <a:pt x="822716" y="861774"/>
                </a:cubicBezTo>
                <a:cubicBezTo>
                  <a:pt x="630096" y="901360"/>
                  <a:pt x="404760" y="838301"/>
                  <a:pt x="0" y="861774"/>
                </a:cubicBezTo>
                <a:cubicBezTo>
                  <a:pt x="-20653" y="771025"/>
                  <a:pt x="29589" y="596336"/>
                  <a:pt x="0" y="430887"/>
                </a:cubicBezTo>
                <a:cubicBezTo>
                  <a:pt x="-29589" y="265438"/>
                  <a:pt x="50258" y="194746"/>
                  <a:pt x="0" y="0"/>
                </a:cubicBezTo>
                <a:close/>
              </a:path>
            </a:pathLst>
          </a:custGeom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398337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92A1B8"/>
                </a:solidFill>
                <a:latin typeface="Vafle Light VUT" pitchFamily="50" charset="0"/>
              </a:rPr>
              <a:t>Thank You!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74CE9-53F9-4B6B-B4F2-E4AA869D1E4C}"/>
              </a:ext>
            </a:extLst>
          </p:cNvPr>
          <p:cNvSpPr/>
          <p:nvPr/>
        </p:nvSpPr>
        <p:spPr>
          <a:xfrm>
            <a:off x="4087540" y="1521631"/>
            <a:ext cx="69448" cy="3727048"/>
          </a:xfrm>
          <a:prstGeom prst="rect">
            <a:avLst/>
          </a:prstGeom>
          <a:gradFill flip="none" rotWithShape="1">
            <a:gsLst>
              <a:gs pos="0">
                <a:srgbClr val="C0C9D6"/>
              </a:gs>
              <a:gs pos="50000">
                <a:srgbClr val="92A1B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3BA53-FE65-43E6-8670-8AB2AF611C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 b="12621"/>
          <a:stretch/>
        </p:blipFill>
        <p:spPr>
          <a:xfrm>
            <a:off x="4578385" y="1874969"/>
            <a:ext cx="7122268" cy="3108061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65174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BACFB47-294C-4A65-A01E-1116260F38FE}"/>
              </a:ext>
            </a:extLst>
          </p:cNvPr>
          <p:cNvSpPr/>
          <p:nvPr/>
        </p:nvSpPr>
        <p:spPr>
          <a:xfrm>
            <a:off x="419858" y="2960495"/>
            <a:ext cx="3476263" cy="861774"/>
          </a:xfrm>
          <a:custGeom>
            <a:avLst/>
            <a:gdLst>
              <a:gd name="connsiteX0" fmla="*/ 0 w 3476263"/>
              <a:gd name="connsiteY0" fmla="*/ 0 h 861774"/>
              <a:gd name="connsiteX1" fmla="*/ 509852 w 3476263"/>
              <a:gd name="connsiteY1" fmla="*/ 0 h 861774"/>
              <a:gd name="connsiteX2" fmla="*/ 1123992 w 3476263"/>
              <a:gd name="connsiteY2" fmla="*/ 0 h 861774"/>
              <a:gd name="connsiteX3" fmla="*/ 1703369 w 3476263"/>
              <a:gd name="connsiteY3" fmla="*/ 0 h 861774"/>
              <a:gd name="connsiteX4" fmla="*/ 2317509 w 3476263"/>
              <a:gd name="connsiteY4" fmla="*/ 0 h 861774"/>
              <a:gd name="connsiteX5" fmla="*/ 2931648 w 3476263"/>
              <a:gd name="connsiteY5" fmla="*/ 0 h 861774"/>
              <a:gd name="connsiteX6" fmla="*/ 3476263 w 3476263"/>
              <a:gd name="connsiteY6" fmla="*/ 0 h 861774"/>
              <a:gd name="connsiteX7" fmla="*/ 3476263 w 3476263"/>
              <a:gd name="connsiteY7" fmla="*/ 405034 h 861774"/>
              <a:gd name="connsiteX8" fmla="*/ 3476263 w 3476263"/>
              <a:gd name="connsiteY8" fmla="*/ 861774 h 861774"/>
              <a:gd name="connsiteX9" fmla="*/ 3001174 w 3476263"/>
              <a:gd name="connsiteY9" fmla="*/ 861774 h 861774"/>
              <a:gd name="connsiteX10" fmla="*/ 2387034 w 3476263"/>
              <a:gd name="connsiteY10" fmla="*/ 861774 h 861774"/>
              <a:gd name="connsiteX11" fmla="*/ 1807657 w 3476263"/>
              <a:gd name="connsiteY11" fmla="*/ 861774 h 861774"/>
              <a:gd name="connsiteX12" fmla="*/ 1332567 w 3476263"/>
              <a:gd name="connsiteY12" fmla="*/ 861774 h 861774"/>
              <a:gd name="connsiteX13" fmla="*/ 822716 w 3476263"/>
              <a:gd name="connsiteY13" fmla="*/ 861774 h 861774"/>
              <a:gd name="connsiteX14" fmla="*/ 0 w 3476263"/>
              <a:gd name="connsiteY14" fmla="*/ 861774 h 861774"/>
              <a:gd name="connsiteX15" fmla="*/ 0 w 3476263"/>
              <a:gd name="connsiteY15" fmla="*/ 430887 h 861774"/>
              <a:gd name="connsiteX16" fmla="*/ 0 w 3476263"/>
              <a:gd name="connsiteY16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76263" h="861774" fill="none" extrusionOk="0">
                <a:moveTo>
                  <a:pt x="0" y="0"/>
                </a:moveTo>
                <a:cubicBezTo>
                  <a:pt x="219659" y="-8207"/>
                  <a:pt x="350916" y="27499"/>
                  <a:pt x="509852" y="0"/>
                </a:cubicBezTo>
                <a:cubicBezTo>
                  <a:pt x="668788" y="-27499"/>
                  <a:pt x="994716" y="9491"/>
                  <a:pt x="1123992" y="0"/>
                </a:cubicBezTo>
                <a:cubicBezTo>
                  <a:pt x="1253268" y="-9491"/>
                  <a:pt x="1532742" y="57145"/>
                  <a:pt x="1703369" y="0"/>
                </a:cubicBezTo>
                <a:cubicBezTo>
                  <a:pt x="1873996" y="-57145"/>
                  <a:pt x="2184877" y="42664"/>
                  <a:pt x="2317509" y="0"/>
                </a:cubicBezTo>
                <a:cubicBezTo>
                  <a:pt x="2450141" y="-42664"/>
                  <a:pt x="2757126" y="71513"/>
                  <a:pt x="2931648" y="0"/>
                </a:cubicBezTo>
                <a:cubicBezTo>
                  <a:pt x="3106170" y="-71513"/>
                  <a:pt x="3277260" y="39915"/>
                  <a:pt x="3476263" y="0"/>
                </a:cubicBezTo>
                <a:cubicBezTo>
                  <a:pt x="3477604" y="124018"/>
                  <a:pt x="3429134" y="239425"/>
                  <a:pt x="3476263" y="405034"/>
                </a:cubicBezTo>
                <a:cubicBezTo>
                  <a:pt x="3523392" y="570643"/>
                  <a:pt x="3421513" y="653287"/>
                  <a:pt x="3476263" y="861774"/>
                </a:cubicBezTo>
                <a:cubicBezTo>
                  <a:pt x="3322641" y="892291"/>
                  <a:pt x="3108161" y="842475"/>
                  <a:pt x="3001174" y="861774"/>
                </a:cubicBezTo>
                <a:cubicBezTo>
                  <a:pt x="2894187" y="881073"/>
                  <a:pt x="2685776" y="858904"/>
                  <a:pt x="2387034" y="861774"/>
                </a:cubicBezTo>
                <a:cubicBezTo>
                  <a:pt x="2088292" y="864644"/>
                  <a:pt x="1924288" y="833758"/>
                  <a:pt x="1807657" y="861774"/>
                </a:cubicBezTo>
                <a:cubicBezTo>
                  <a:pt x="1691026" y="889790"/>
                  <a:pt x="1532470" y="833192"/>
                  <a:pt x="1332567" y="861774"/>
                </a:cubicBezTo>
                <a:cubicBezTo>
                  <a:pt x="1132664" y="890356"/>
                  <a:pt x="1036547" y="830048"/>
                  <a:pt x="822716" y="861774"/>
                </a:cubicBezTo>
                <a:cubicBezTo>
                  <a:pt x="608885" y="893500"/>
                  <a:pt x="344036" y="851971"/>
                  <a:pt x="0" y="861774"/>
                </a:cubicBezTo>
                <a:cubicBezTo>
                  <a:pt x="-23377" y="751051"/>
                  <a:pt x="3977" y="566889"/>
                  <a:pt x="0" y="430887"/>
                </a:cubicBezTo>
                <a:cubicBezTo>
                  <a:pt x="-3977" y="294885"/>
                  <a:pt x="13004" y="91866"/>
                  <a:pt x="0" y="0"/>
                </a:cubicBezTo>
                <a:close/>
              </a:path>
              <a:path w="3476263" h="861774" stroke="0" extrusionOk="0">
                <a:moveTo>
                  <a:pt x="0" y="0"/>
                </a:moveTo>
                <a:cubicBezTo>
                  <a:pt x="221349" y="-71125"/>
                  <a:pt x="485447" y="11322"/>
                  <a:pt x="648902" y="0"/>
                </a:cubicBezTo>
                <a:cubicBezTo>
                  <a:pt x="812357" y="-11322"/>
                  <a:pt x="1004630" y="36154"/>
                  <a:pt x="1123992" y="0"/>
                </a:cubicBezTo>
                <a:cubicBezTo>
                  <a:pt x="1243354" y="-36154"/>
                  <a:pt x="1516776" y="28995"/>
                  <a:pt x="1633844" y="0"/>
                </a:cubicBezTo>
                <a:cubicBezTo>
                  <a:pt x="1750912" y="-28995"/>
                  <a:pt x="2006849" y="67532"/>
                  <a:pt x="2282746" y="0"/>
                </a:cubicBezTo>
                <a:cubicBezTo>
                  <a:pt x="2558643" y="-67532"/>
                  <a:pt x="2709402" y="59033"/>
                  <a:pt x="2827361" y="0"/>
                </a:cubicBezTo>
                <a:cubicBezTo>
                  <a:pt x="2945320" y="-59033"/>
                  <a:pt x="3309012" y="31378"/>
                  <a:pt x="3476263" y="0"/>
                </a:cubicBezTo>
                <a:cubicBezTo>
                  <a:pt x="3482841" y="111829"/>
                  <a:pt x="3433335" y="281605"/>
                  <a:pt x="3476263" y="413652"/>
                </a:cubicBezTo>
                <a:cubicBezTo>
                  <a:pt x="3519191" y="545699"/>
                  <a:pt x="3458633" y="703736"/>
                  <a:pt x="3476263" y="861774"/>
                </a:cubicBezTo>
                <a:cubicBezTo>
                  <a:pt x="3186777" y="919349"/>
                  <a:pt x="3094871" y="820099"/>
                  <a:pt x="2896886" y="861774"/>
                </a:cubicBezTo>
                <a:cubicBezTo>
                  <a:pt x="2698901" y="903449"/>
                  <a:pt x="2559625" y="840248"/>
                  <a:pt x="2421797" y="861774"/>
                </a:cubicBezTo>
                <a:cubicBezTo>
                  <a:pt x="2283969" y="883300"/>
                  <a:pt x="2043384" y="837653"/>
                  <a:pt x="1877182" y="861774"/>
                </a:cubicBezTo>
                <a:cubicBezTo>
                  <a:pt x="1710981" y="885895"/>
                  <a:pt x="1585421" y="825408"/>
                  <a:pt x="1367330" y="861774"/>
                </a:cubicBezTo>
                <a:cubicBezTo>
                  <a:pt x="1149239" y="898140"/>
                  <a:pt x="1015336" y="822188"/>
                  <a:pt x="822716" y="861774"/>
                </a:cubicBezTo>
                <a:cubicBezTo>
                  <a:pt x="630096" y="901360"/>
                  <a:pt x="404760" y="838301"/>
                  <a:pt x="0" y="861774"/>
                </a:cubicBezTo>
                <a:cubicBezTo>
                  <a:pt x="-20653" y="771025"/>
                  <a:pt x="29589" y="596336"/>
                  <a:pt x="0" y="430887"/>
                </a:cubicBezTo>
                <a:cubicBezTo>
                  <a:pt x="-29589" y="265438"/>
                  <a:pt x="50258" y="194746"/>
                  <a:pt x="0" y="0"/>
                </a:cubicBezTo>
                <a:close/>
              </a:path>
            </a:pathLst>
          </a:custGeom>
          <a:ln w="571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53983372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sz="5000" dirty="0">
                <a:solidFill>
                  <a:srgbClr val="92A1B8"/>
                </a:solidFill>
                <a:latin typeface="Vafle Light VUT" pitchFamily="50" charset="0"/>
              </a:rPr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3F41F-B56E-48CD-AAB0-306CABFCC3F4}"/>
              </a:ext>
            </a:extLst>
          </p:cNvPr>
          <p:cNvSpPr/>
          <p:nvPr/>
        </p:nvSpPr>
        <p:spPr>
          <a:xfrm>
            <a:off x="4087540" y="1521631"/>
            <a:ext cx="69448" cy="3727048"/>
          </a:xfrm>
          <a:prstGeom prst="rect">
            <a:avLst/>
          </a:prstGeom>
          <a:gradFill flip="none" rotWithShape="1">
            <a:gsLst>
              <a:gs pos="0">
                <a:srgbClr val="C0C9D6"/>
              </a:gs>
              <a:gs pos="50000">
                <a:srgbClr val="92A1B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CD0F4A-56CA-43CA-A401-FFB3FF075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8" b="12621"/>
          <a:stretch/>
        </p:blipFill>
        <p:spPr>
          <a:xfrm>
            <a:off x="4578385" y="1874969"/>
            <a:ext cx="7122268" cy="3108061"/>
          </a:xfrm>
          <a:prstGeom prst="rect">
            <a:avLst/>
          </a:prstGeom>
          <a:effectLst>
            <a:softEdge rad="368300"/>
          </a:effectLst>
        </p:spPr>
      </p:pic>
    </p:spTree>
    <p:extLst>
      <p:ext uri="{BB962C8B-B14F-4D97-AF65-F5344CB8AC3E}">
        <p14:creationId xmlns:p14="http://schemas.microsoft.com/office/powerpoint/2010/main" val="22637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D52AAE-DD26-4E9F-B9FB-2DEDD00BBE9A}"/>
              </a:ext>
            </a:extLst>
          </p:cNvPr>
          <p:cNvSpPr/>
          <p:nvPr/>
        </p:nvSpPr>
        <p:spPr>
          <a:xfrm>
            <a:off x="4089389" y="2604103"/>
            <a:ext cx="3748172" cy="108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384557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674F3E-79FA-40BB-909C-64D3B5F5E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7779" y="1739643"/>
            <a:ext cx="1065779" cy="10881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18975B-787A-4E87-A754-2FC78EFE51AB}"/>
              </a:ext>
            </a:extLst>
          </p:cNvPr>
          <p:cNvSpPr/>
          <p:nvPr/>
        </p:nvSpPr>
        <p:spPr>
          <a:xfrm>
            <a:off x="4146323" y="320893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CAF053-2BF0-471B-B613-99D28D78D17F}"/>
              </a:ext>
            </a:extLst>
          </p:cNvPr>
          <p:cNvSpPr/>
          <p:nvPr/>
        </p:nvSpPr>
        <p:spPr>
          <a:xfrm>
            <a:off x="1520074" y="3216990"/>
            <a:ext cx="177954" cy="1269511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A0F18B-6F02-43B5-A515-C23655699E8C}"/>
              </a:ext>
            </a:extLst>
          </p:cNvPr>
          <p:cNvSpPr/>
          <p:nvPr/>
        </p:nvSpPr>
        <p:spPr>
          <a:xfrm>
            <a:off x="10493972" y="3165271"/>
            <a:ext cx="177954" cy="1321230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D6D7D-AD97-4FF0-8D0D-35BBEE7A1974}"/>
              </a:ext>
            </a:extLst>
          </p:cNvPr>
          <p:cNvSpPr/>
          <p:nvPr/>
        </p:nvSpPr>
        <p:spPr>
          <a:xfrm>
            <a:off x="7596763" y="3194910"/>
            <a:ext cx="177954" cy="1307016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62582-767C-43E0-BF86-71AB1FCC8F38}"/>
              </a:ext>
            </a:extLst>
          </p:cNvPr>
          <p:cNvSpPr/>
          <p:nvPr/>
        </p:nvSpPr>
        <p:spPr>
          <a:xfrm>
            <a:off x="7566627" y="2957401"/>
            <a:ext cx="3136921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E2D20-4AD8-48E3-B7D2-317AAF1D00A6}"/>
              </a:ext>
            </a:extLst>
          </p:cNvPr>
          <p:cNvSpPr/>
          <p:nvPr/>
        </p:nvSpPr>
        <p:spPr>
          <a:xfrm>
            <a:off x="1487799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6D72A9-041B-41C8-8B57-F89504E16134}"/>
              </a:ext>
            </a:extLst>
          </p:cNvPr>
          <p:cNvSpPr/>
          <p:nvPr/>
        </p:nvSpPr>
        <p:spPr>
          <a:xfrm rot="5400000">
            <a:off x="2841723" y="673072"/>
            <a:ext cx="90677" cy="1065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FFCCACA-3B7C-43D5-8CB4-6333216B8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611" t="22753" r="1801" b="22684"/>
          <a:stretch/>
        </p:blipFill>
        <p:spPr>
          <a:xfrm>
            <a:off x="1665538" y="2291138"/>
            <a:ext cx="810922" cy="6641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3287305-EAC0-4030-81E5-D3BD914B6E02}"/>
              </a:ext>
            </a:extLst>
          </p:cNvPr>
          <p:cNvSpPr/>
          <p:nvPr/>
        </p:nvSpPr>
        <p:spPr>
          <a:xfrm>
            <a:off x="4095138" y="2719594"/>
            <a:ext cx="252141" cy="2484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F27B6-1DDF-4CC2-97D5-603496AFB468}"/>
              </a:ext>
            </a:extLst>
          </p:cNvPr>
          <p:cNvSpPr/>
          <p:nvPr/>
        </p:nvSpPr>
        <p:spPr>
          <a:xfrm>
            <a:off x="7670371" y="2714524"/>
            <a:ext cx="159558" cy="22728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F1427-6597-4F81-966F-52641AEEFF58}"/>
              </a:ext>
            </a:extLst>
          </p:cNvPr>
          <p:cNvSpPr/>
          <p:nvPr/>
        </p:nvSpPr>
        <p:spPr>
          <a:xfrm rot="5400000">
            <a:off x="2855516" y="1030372"/>
            <a:ext cx="52364" cy="211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7D517F-AAD0-453D-A93D-F974FF2114C7}"/>
              </a:ext>
            </a:extLst>
          </p:cNvPr>
          <p:cNvSpPr/>
          <p:nvPr/>
        </p:nvSpPr>
        <p:spPr>
          <a:xfrm>
            <a:off x="7572906" y="2875909"/>
            <a:ext cx="95877" cy="7070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2AD02-D9DE-47C5-B581-8DD8EBCD09D3}"/>
              </a:ext>
            </a:extLst>
          </p:cNvPr>
          <p:cNvSpPr/>
          <p:nvPr/>
        </p:nvSpPr>
        <p:spPr>
          <a:xfrm rot="5400000">
            <a:off x="2831904" y="-417019"/>
            <a:ext cx="181359" cy="2868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26EBD-6939-4D13-9475-F6EC31E8B826}"/>
              </a:ext>
            </a:extLst>
          </p:cNvPr>
          <p:cNvSpPr/>
          <p:nvPr/>
        </p:nvSpPr>
        <p:spPr>
          <a:xfrm>
            <a:off x="4179071" y="1120740"/>
            <a:ext cx="177954" cy="18557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A69D3-8E0C-4D6C-866B-BC3A5A8A1037}"/>
              </a:ext>
            </a:extLst>
          </p:cNvPr>
          <p:cNvCxnSpPr>
            <a:cxnSpLocks/>
          </p:cNvCxnSpPr>
          <p:nvPr/>
        </p:nvCxnSpPr>
        <p:spPr>
          <a:xfrm>
            <a:off x="1127125" y="4518925"/>
            <a:ext cx="9926108" cy="169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D7F6C2-2121-4630-9529-DCC7562971CF}"/>
              </a:ext>
            </a:extLst>
          </p:cNvPr>
          <p:cNvGrpSpPr/>
          <p:nvPr/>
        </p:nvGrpSpPr>
        <p:grpSpPr>
          <a:xfrm>
            <a:off x="2499943" y="1860276"/>
            <a:ext cx="1608932" cy="1078327"/>
            <a:chOff x="7605411" y="1669631"/>
            <a:chExt cx="1608932" cy="1078327"/>
          </a:xfrm>
          <a:solidFill>
            <a:schemeClr val="bg1"/>
          </a:solidFill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652466F-7475-4CB7-AADF-887E58DC1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7591056" y="1683987"/>
              <a:ext cx="833176" cy="804466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E775517B-13C3-44E9-B21A-1C104B4EA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 flipH="1">
              <a:off x="8395522" y="1683987"/>
              <a:ext cx="833176" cy="804466"/>
            </a:xfrm>
            <a:prstGeom prst="rect">
              <a:avLst/>
            </a:prstGeom>
          </p:spPr>
        </p:pic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E15F3EA-FBF7-4C7B-A706-C68C827D74D3}"/>
                </a:ext>
              </a:extLst>
            </p:cNvPr>
            <p:cNvSpPr/>
            <p:nvPr/>
          </p:nvSpPr>
          <p:spPr>
            <a:xfrm>
              <a:off x="8199936" y="1669631"/>
              <a:ext cx="419883" cy="1078327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77F854-E2CB-42AB-A120-4F80985CE4DF}"/>
                </a:ext>
              </a:extLst>
            </p:cNvPr>
            <p:cNvSpPr/>
            <p:nvPr/>
          </p:nvSpPr>
          <p:spPr>
            <a:xfrm>
              <a:off x="8070987" y="2570747"/>
              <a:ext cx="677779" cy="177211"/>
            </a:xfrm>
            <a:prstGeom prst="round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1CF8D6C7-9ECE-4CF5-B5B3-9D3BBD84C6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0590" r="76897" b="21585"/>
          <a:stretch/>
        </p:blipFill>
        <p:spPr>
          <a:xfrm>
            <a:off x="1905036" y="2331191"/>
            <a:ext cx="342876" cy="417132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2092EA-5D21-4664-90D8-8832443D1A04}"/>
              </a:ext>
            </a:extLst>
          </p:cNvPr>
          <p:cNvSpPr/>
          <p:nvPr/>
        </p:nvSpPr>
        <p:spPr>
          <a:xfrm>
            <a:off x="4843108" y="2479792"/>
            <a:ext cx="614960" cy="10889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BE35855-4E07-415C-A52C-A09FFC5FA815}"/>
              </a:ext>
            </a:extLst>
          </p:cNvPr>
          <p:cNvSpPr/>
          <p:nvPr/>
        </p:nvSpPr>
        <p:spPr>
          <a:xfrm>
            <a:off x="6562863" y="2479792"/>
            <a:ext cx="61496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EFC17F-8452-4D69-A5F0-973941CBD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53593" y="1943572"/>
            <a:ext cx="532559" cy="54407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25ABE7-231A-452E-8020-9D1E4AFA11CD}"/>
              </a:ext>
            </a:extLst>
          </p:cNvPr>
          <p:cNvSpPr/>
          <p:nvPr/>
        </p:nvSpPr>
        <p:spPr>
          <a:xfrm>
            <a:off x="7997402" y="2831368"/>
            <a:ext cx="2560320" cy="1088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92D02E-2CCA-45BC-AB20-B916EF417226}"/>
              </a:ext>
            </a:extLst>
          </p:cNvPr>
          <p:cNvSpPr/>
          <p:nvPr/>
        </p:nvSpPr>
        <p:spPr>
          <a:xfrm>
            <a:off x="1490589" y="2957401"/>
            <a:ext cx="2866493" cy="266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F654CAB-134C-4D6B-8382-53A655CEBEF0}"/>
              </a:ext>
            </a:extLst>
          </p:cNvPr>
          <p:cNvSpPr/>
          <p:nvPr/>
        </p:nvSpPr>
        <p:spPr>
          <a:xfrm>
            <a:off x="1823150" y="1264464"/>
            <a:ext cx="2121539" cy="1685667"/>
          </a:xfrm>
          <a:prstGeom prst="triangle">
            <a:avLst/>
          </a:prstGeom>
          <a:solidFill>
            <a:schemeClr val="bg1"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4B636F-1DCB-4751-9F37-B129BDC72F42}"/>
              </a:ext>
            </a:extLst>
          </p:cNvPr>
          <p:cNvSpPr txBox="1"/>
          <p:nvPr/>
        </p:nvSpPr>
        <p:spPr>
          <a:xfrm>
            <a:off x="4597848" y="1272788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500" b="1" dirty="0">
                <a:solidFill>
                  <a:schemeClr val="bg1"/>
                </a:solidFill>
                <a:latin typeface="Vafle Light VUT" pitchFamily="2" charset="2"/>
              </a:rPr>
              <a:t>INDUSTRY 4.0 CELL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1DEC36-DFD8-4605-B14A-6820E2701A8B}"/>
              </a:ext>
            </a:extLst>
          </p:cNvPr>
          <p:cNvSpPr txBox="1"/>
          <p:nvPr/>
        </p:nvSpPr>
        <p:spPr>
          <a:xfrm>
            <a:off x="1450148" y="4931069"/>
            <a:ext cx="90585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chemeClr val="bg1"/>
                </a:solidFill>
                <a:latin typeface="Vafle Light VUT" pitchFamily="2" charset="2"/>
              </a:rPr>
              <a:t>INSTITUTE OF AUTOMATION AND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50237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sky, outdoor, building, roof&#10;&#10;Description automatically generated">
            <a:extLst>
              <a:ext uri="{FF2B5EF4-FFF2-40B4-BE49-F238E27FC236}">
                <a16:creationId xmlns:a16="http://schemas.microsoft.com/office/drawing/2014/main" id="{553D6069-AE3F-43AE-B0EA-2863DE69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96917" y="1459019"/>
            <a:ext cx="5113418" cy="3835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Content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sp>
        <p:nvSpPr>
          <p:cNvPr id="90" name="Rectangle: Diagonal Corners Snipped 89">
            <a:extLst>
              <a:ext uri="{FF2B5EF4-FFF2-40B4-BE49-F238E27FC236}">
                <a16:creationId xmlns:a16="http://schemas.microsoft.com/office/drawing/2014/main" id="{92C5BF15-E74E-4ADD-A634-68C3C4FDCB15}"/>
              </a:ext>
            </a:extLst>
          </p:cNvPr>
          <p:cNvSpPr/>
          <p:nvPr/>
        </p:nvSpPr>
        <p:spPr>
          <a:xfrm>
            <a:off x="1531643" y="952489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384557"/>
                </a:solidFill>
                <a:latin typeface="Vafle Light VUT"/>
              </a:rPr>
              <a:t>Definition of the Problem, Related Work, etc.</a:t>
            </a:r>
          </a:p>
        </p:txBody>
      </p:sp>
      <p:sp>
        <p:nvSpPr>
          <p:cNvPr id="91" name="Rectangle: Diagonal Corners Snipped 90">
            <a:extLst>
              <a:ext uri="{FF2B5EF4-FFF2-40B4-BE49-F238E27FC236}">
                <a16:creationId xmlns:a16="http://schemas.microsoft.com/office/drawing/2014/main" id="{D03FCABF-4C91-4F19-9052-C2BA11806746}"/>
              </a:ext>
            </a:extLst>
          </p:cNvPr>
          <p:cNvSpPr/>
          <p:nvPr/>
        </p:nvSpPr>
        <p:spPr>
          <a:xfrm>
            <a:off x="787400" y="952489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384557"/>
                </a:solidFill>
                <a:latin typeface="Vafle Light VUT" pitchFamily="2" charset="2"/>
              </a:rPr>
              <a:t>1.</a:t>
            </a:r>
          </a:p>
        </p:txBody>
      </p:sp>
      <p:sp>
        <p:nvSpPr>
          <p:cNvPr id="94" name="Rectangle: Diagonal Corners Snipped 93">
            <a:extLst>
              <a:ext uri="{FF2B5EF4-FFF2-40B4-BE49-F238E27FC236}">
                <a16:creationId xmlns:a16="http://schemas.microsoft.com/office/drawing/2014/main" id="{9D2433F5-BA48-453E-9B59-B25E2DE8C560}"/>
              </a:ext>
            </a:extLst>
          </p:cNvPr>
          <p:cNvSpPr/>
          <p:nvPr/>
        </p:nvSpPr>
        <p:spPr>
          <a:xfrm>
            <a:off x="1531643" y="1475463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384557"/>
                </a:solidFill>
                <a:latin typeface="Vafle Light VUT"/>
              </a:rPr>
              <a:t>Development Tools, Methods, etc.</a:t>
            </a:r>
            <a:endParaRPr lang="en-GB" sz="1800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95" name="Rectangle: Diagonal Corners Snipped 94">
            <a:extLst>
              <a:ext uri="{FF2B5EF4-FFF2-40B4-BE49-F238E27FC236}">
                <a16:creationId xmlns:a16="http://schemas.microsoft.com/office/drawing/2014/main" id="{23F16231-0E80-46D0-B4AD-398DD5EED55A}"/>
              </a:ext>
            </a:extLst>
          </p:cNvPr>
          <p:cNvSpPr/>
          <p:nvPr/>
        </p:nvSpPr>
        <p:spPr>
          <a:xfrm>
            <a:off x="787400" y="1475463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384557"/>
                </a:solidFill>
                <a:latin typeface="Vafle Light VUT" pitchFamily="2" charset="2"/>
              </a:rPr>
              <a:t>2.</a:t>
            </a:r>
          </a:p>
        </p:txBody>
      </p:sp>
      <p:sp>
        <p:nvSpPr>
          <p:cNvPr id="118" name="Rectangle: Diagonal Corners Snipped 117">
            <a:extLst>
              <a:ext uri="{FF2B5EF4-FFF2-40B4-BE49-F238E27FC236}">
                <a16:creationId xmlns:a16="http://schemas.microsoft.com/office/drawing/2014/main" id="{AEB7CC90-F23A-43C3-B81E-E8945915673C}"/>
              </a:ext>
            </a:extLst>
          </p:cNvPr>
          <p:cNvSpPr/>
          <p:nvPr/>
        </p:nvSpPr>
        <p:spPr>
          <a:xfrm>
            <a:off x="1531643" y="1998437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384557"/>
                </a:solidFill>
                <a:latin typeface="Vafle Light VUT"/>
              </a:rPr>
              <a:t>Design and Implementation of a Functional Solution</a:t>
            </a:r>
          </a:p>
        </p:txBody>
      </p:sp>
      <p:sp>
        <p:nvSpPr>
          <p:cNvPr id="119" name="Rectangle: Diagonal Corners Snipped 118">
            <a:extLst>
              <a:ext uri="{FF2B5EF4-FFF2-40B4-BE49-F238E27FC236}">
                <a16:creationId xmlns:a16="http://schemas.microsoft.com/office/drawing/2014/main" id="{D31DA6F8-375C-49DF-ACF6-F9EABDAE7169}"/>
              </a:ext>
            </a:extLst>
          </p:cNvPr>
          <p:cNvSpPr/>
          <p:nvPr/>
        </p:nvSpPr>
        <p:spPr>
          <a:xfrm>
            <a:off x="787400" y="1998437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384557"/>
                </a:solidFill>
                <a:latin typeface="Vafle Light VUT" pitchFamily="2" charset="2"/>
              </a:rPr>
              <a:t>3.</a:t>
            </a:r>
          </a:p>
        </p:txBody>
      </p:sp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3/29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C0C9D6"/>
                </a:solidFill>
                <a:latin typeface="Vafle Light VUT" pitchFamily="2" charset="2"/>
              </a:rPr>
              <a:t>Content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30" name="Rectangle: Diagonal Corners Snipped 29">
            <a:extLst>
              <a:ext uri="{FF2B5EF4-FFF2-40B4-BE49-F238E27FC236}">
                <a16:creationId xmlns:a16="http://schemas.microsoft.com/office/drawing/2014/main" id="{FD07C620-39AE-47E8-A8E4-375F413F7734}"/>
              </a:ext>
            </a:extLst>
          </p:cNvPr>
          <p:cNvSpPr/>
          <p:nvPr/>
        </p:nvSpPr>
        <p:spPr>
          <a:xfrm>
            <a:off x="1531643" y="2546750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800" dirty="0" err="1">
                <a:solidFill>
                  <a:srgbClr val="384557"/>
                </a:solidFill>
                <a:latin typeface="Vafle Light VUT"/>
              </a:rPr>
              <a:t>Experiments</a:t>
            </a:r>
            <a:r>
              <a:rPr lang="cs-CZ" sz="1800" dirty="0">
                <a:solidFill>
                  <a:srgbClr val="384557"/>
                </a:solidFill>
                <a:latin typeface="Vafle Light VUT"/>
              </a:rPr>
              <a:t> and </a:t>
            </a:r>
            <a:r>
              <a:rPr lang="cs-CZ" sz="1800" dirty="0" err="1">
                <a:solidFill>
                  <a:srgbClr val="384557"/>
                </a:solidFill>
                <a:latin typeface="Vafle Light VUT"/>
              </a:rPr>
              <a:t>Results</a:t>
            </a:r>
            <a:endParaRPr lang="en-GB" sz="1800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31" name="Rectangle: Diagonal Corners Snipped 30">
            <a:extLst>
              <a:ext uri="{FF2B5EF4-FFF2-40B4-BE49-F238E27FC236}">
                <a16:creationId xmlns:a16="http://schemas.microsoft.com/office/drawing/2014/main" id="{90466214-EB77-4C76-87D3-376E4DE62AE4}"/>
              </a:ext>
            </a:extLst>
          </p:cNvPr>
          <p:cNvSpPr/>
          <p:nvPr/>
        </p:nvSpPr>
        <p:spPr>
          <a:xfrm>
            <a:off x="787400" y="2546750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>
                <a:solidFill>
                  <a:srgbClr val="384557"/>
                </a:solidFill>
                <a:latin typeface="Vafle Light VUT" pitchFamily="2" charset="2"/>
              </a:rPr>
              <a:t>4</a:t>
            </a:r>
            <a:r>
              <a:rPr lang="en-GB" sz="2000" dirty="0">
                <a:solidFill>
                  <a:srgbClr val="384557"/>
                </a:solidFill>
                <a:latin typeface="Vafle Light VUT" pitchFamily="2" charset="2"/>
              </a:rPr>
              <a:t>.</a:t>
            </a:r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81A83FA1-D390-6011-954E-FCE3B6752A8E}"/>
              </a:ext>
            </a:extLst>
          </p:cNvPr>
          <p:cNvSpPr/>
          <p:nvPr/>
        </p:nvSpPr>
        <p:spPr>
          <a:xfrm>
            <a:off x="1531643" y="3079222"/>
            <a:ext cx="5459767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384557"/>
                </a:solidFill>
                <a:latin typeface="Vafle Light VUT"/>
              </a:rPr>
              <a:t>Conclusion and Future Work</a:t>
            </a:r>
            <a:endParaRPr lang="en-GB" sz="1800" dirty="0">
              <a:solidFill>
                <a:srgbClr val="384557"/>
              </a:solidFill>
              <a:latin typeface="Vafle Light VUT"/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11035182-8BCB-F4A0-D172-13E2A7C7CD88}"/>
              </a:ext>
            </a:extLst>
          </p:cNvPr>
          <p:cNvSpPr/>
          <p:nvPr/>
        </p:nvSpPr>
        <p:spPr>
          <a:xfrm>
            <a:off x="787400" y="3079222"/>
            <a:ext cx="602202" cy="346228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384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000" dirty="0">
                <a:solidFill>
                  <a:srgbClr val="384557"/>
                </a:solidFill>
                <a:latin typeface="Vafle Light VUT" pitchFamily="2" charset="2"/>
              </a:rPr>
              <a:t>5</a:t>
            </a:r>
            <a:r>
              <a:rPr lang="en-GB" sz="2000" dirty="0">
                <a:solidFill>
                  <a:srgbClr val="384557"/>
                </a:solidFill>
                <a:latin typeface="Vafle Light VUT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480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3366116" y="2654337"/>
            <a:ext cx="5459767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Definition</a:t>
            </a:r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of</a:t>
            </a:r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the</a:t>
            </a:r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Problem</a:t>
            </a:r>
            <a:endParaRPr lang="en-GB" sz="4800" dirty="0">
              <a:solidFill>
                <a:srgbClr val="384557"/>
              </a:solidFill>
              <a:latin typeface="Vafle Light VU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31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Definition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of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the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Problem</a:t>
            </a:r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Summary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5/29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Definition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of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the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Problem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Summary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sorting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dealing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tubes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1BEA0-0217-39AD-1395-6B6117136DAB}"/>
              </a:ext>
            </a:extLst>
          </p:cNvPr>
          <p:cNvGrpSpPr/>
          <p:nvPr/>
        </p:nvGrpSpPr>
        <p:grpSpPr>
          <a:xfrm>
            <a:off x="490454" y="1639689"/>
            <a:ext cx="10776880" cy="400110"/>
            <a:chOff x="484204" y="1639689"/>
            <a:chExt cx="10776880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3AC16-866E-ABEC-C438-B17E8DD4E38C}"/>
                </a:ext>
              </a:extLst>
            </p:cNvPr>
            <p:cNvSpPr/>
            <p:nvPr/>
          </p:nvSpPr>
          <p:spPr>
            <a:xfrm>
              <a:off x="782994" y="1639689"/>
              <a:ext cx="104780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Blood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 and urine</a:t>
              </a:r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949E47B0-99E6-79BD-BBDB-777C7EFFCFB4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3" name="Obrázek 2">
            <a:extLst>
              <a:ext uri="{FF2B5EF4-FFF2-40B4-BE49-F238E27FC236}">
                <a16:creationId xmlns:a16="http://schemas.microsoft.com/office/drawing/2014/main" id="{1314E4BD-EFCF-9365-95DF-C98B792AA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9621" y="1219200"/>
            <a:ext cx="3971925" cy="4419600"/>
          </a:xfrm>
          <a:prstGeom prst="rect">
            <a:avLst/>
          </a:prstGeom>
        </p:spPr>
      </p:pic>
      <p:grpSp>
        <p:nvGrpSpPr>
          <p:cNvPr id="9" name="Group 4">
            <a:extLst>
              <a:ext uri="{FF2B5EF4-FFF2-40B4-BE49-F238E27FC236}">
                <a16:creationId xmlns:a16="http://schemas.microsoft.com/office/drawing/2014/main" id="{DE3A2040-D153-ED62-A796-84FC425D9D04}"/>
              </a:ext>
            </a:extLst>
          </p:cNvPr>
          <p:cNvGrpSpPr/>
          <p:nvPr/>
        </p:nvGrpSpPr>
        <p:grpSpPr>
          <a:xfrm>
            <a:off x="490454" y="2139805"/>
            <a:ext cx="10776880" cy="400110"/>
            <a:chOff x="484204" y="1639689"/>
            <a:chExt cx="10776880" cy="400110"/>
          </a:xfrm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DB418A60-5A71-0DD4-959B-D0270896E1BC}"/>
                </a:ext>
              </a:extLst>
            </p:cNvPr>
            <p:cNvSpPr/>
            <p:nvPr/>
          </p:nvSpPr>
          <p:spPr>
            <a:xfrm>
              <a:off x="782994" y="1639689"/>
              <a:ext cx="104780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Different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operation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,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different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goals</a:t>
              </a:r>
              <a:endParaRPr lang="cs-CZ" sz="2000" dirty="0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11" name="Circle: Hollow 7">
              <a:extLst>
                <a:ext uri="{FF2B5EF4-FFF2-40B4-BE49-F238E27FC236}">
                  <a16:creationId xmlns:a16="http://schemas.microsoft.com/office/drawing/2014/main" id="{BC0C7DF6-C10B-DAFB-5769-F1EF79868F2C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31246D86-DCA7-4B98-FB1E-77B8019C3A0F}"/>
              </a:ext>
            </a:extLst>
          </p:cNvPr>
          <p:cNvGrpSpPr/>
          <p:nvPr/>
        </p:nvGrpSpPr>
        <p:grpSpPr>
          <a:xfrm>
            <a:off x="516407" y="2679435"/>
            <a:ext cx="10776880" cy="400110"/>
            <a:chOff x="484204" y="1639689"/>
            <a:chExt cx="10776880" cy="400110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D9EA656-CA64-3373-A002-61EA59B678E7}"/>
                </a:ext>
              </a:extLst>
            </p:cNvPr>
            <p:cNvSpPr/>
            <p:nvPr/>
          </p:nvSpPr>
          <p:spPr>
            <a:xfrm>
              <a:off x="782994" y="1639689"/>
              <a:ext cx="104780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  <a:sym typeface="Wingdings" panose="05000000000000000000" pitchFamily="2" charset="2"/>
                </a:rPr>
                <a:t>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  <a:sym typeface="Wingdings" panose="05000000000000000000" pitchFamily="2" charset="2"/>
                </a:rPr>
                <a:t>Automated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  <a:sym typeface="Wingdings" panose="05000000000000000000" pitchFamily="2" charset="2"/>
                </a:rPr>
                <a:t>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  <a:sym typeface="Wingdings" panose="05000000000000000000" pitchFamily="2" charset="2"/>
                </a:rPr>
                <a:t>Medical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  <a:sym typeface="Wingdings" panose="05000000000000000000" pitchFamily="2" charset="2"/>
                </a:rPr>
                <a:t>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  <a:sym typeface="Wingdings" panose="05000000000000000000" pitchFamily="2" charset="2"/>
                </a:rPr>
                <a:t>Laboratory</a:t>
              </a:r>
              <a:endParaRPr lang="cs-CZ" sz="2000" dirty="0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14" name="Circle: Hollow 7">
              <a:extLst>
                <a:ext uri="{FF2B5EF4-FFF2-40B4-BE49-F238E27FC236}">
                  <a16:creationId xmlns:a16="http://schemas.microsoft.com/office/drawing/2014/main" id="{00FA81AB-35D3-7178-AA3B-C36CFEB54E08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Obrázek 14">
            <a:extLst>
              <a:ext uri="{FF2B5EF4-FFF2-40B4-BE49-F238E27FC236}">
                <a16:creationId xmlns:a16="http://schemas.microsoft.com/office/drawing/2014/main" id="{F6C36E22-3CD6-5D87-6586-424A58DF25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4440" y="3231746"/>
            <a:ext cx="3341169" cy="27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5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Definition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of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the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Problem</a:t>
            </a:r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Summary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6/29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Definition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of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the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Problem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Summary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AA12A11D-9983-C616-F3A5-06FE2B5B6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584" y="1067159"/>
            <a:ext cx="5648027" cy="472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7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45BA8C-2C61-41CB-8395-37783DF5DA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2A1B8"/>
              </a:gs>
              <a:gs pos="50000">
                <a:srgbClr val="384557"/>
              </a:gs>
              <a:gs pos="100000">
                <a:srgbClr val="384557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5000" dirty="0">
              <a:ln>
                <a:solidFill>
                  <a:srgbClr val="004F71"/>
                </a:solidFill>
              </a:ln>
              <a:solidFill>
                <a:schemeClr val="bg1"/>
              </a:solidFill>
              <a:latin typeface="Vafle Light VUT" pitchFamily="50" charset="0"/>
            </a:endParaRPr>
          </a:p>
        </p:txBody>
      </p:sp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12A8F3B9-9B48-47C0-91AC-1C15B6F6F3D0}"/>
              </a:ext>
            </a:extLst>
          </p:cNvPr>
          <p:cNvSpPr/>
          <p:nvPr/>
        </p:nvSpPr>
        <p:spPr>
          <a:xfrm>
            <a:off x="1621735" y="2654337"/>
            <a:ext cx="8948530" cy="1549325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Development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Tools</a:t>
            </a:r>
            <a:r>
              <a:rPr lang="cs-CZ" sz="4800" dirty="0">
                <a:solidFill>
                  <a:srgbClr val="384557"/>
                </a:solidFill>
                <a:latin typeface="Vafle Light VUT" pitchFamily="2" charset="2"/>
              </a:rPr>
              <a:t> and </a:t>
            </a:r>
            <a:r>
              <a:rPr lang="cs-CZ" sz="4800" dirty="0" err="1">
                <a:solidFill>
                  <a:srgbClr val="384557"/>
                </a:solidFill>
                <a:latin typeface="Vafle Light VUT" pitchFamily="2" charset="2"/>
              </a:rPr>
              <a:t>Methods</a:t>
            </a:r>
            <a:endParaRPr lang="en-GB" sz="4800" dirty="0">
              <a:solidFill>
                <a:srgbClr val="384557"/>
              </a:solidFill>
              <a:latin typeface="Vafle Light VUT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759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Development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Tools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Methods</a:t>
            </a:r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Robot Studio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8/29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Development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Tools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Methods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Robot Studio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Robot Studio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1BEA0-0217-39AD-1395-6B6117136DAB}"/>
              </a:ext>
            </a:extLst>
          </p:cNvPr>
          <p:cNvGrpSpPr/>
          <p:nvPr/>
        </p:nvGrpSpPr>
        <p:grpSpPr>
          <a:xfrm>
            <a:off x="490454" y="1639689"/>
            <a:ext cx="10776880" cy="400110"/>
            <a:chOff x="484204" y="1639689"/>
            <a:chExt cx="10776880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3AC16-866E-ABEC-C438-B17E8DD4E38C}"/>
                </a:ext>
              </a:extLst>
            </p:cNvPr>
            <p:cNvSpPr/>
            <p:nvPr/>
          </p:nvSpPr>
          <p:spPr>
            <a:xfrm>
              <a:off x="782994" y="1639689"/>
              <a:ext cx="104780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RobotWare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 6.15.01</a:t>
              </a:r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949E47B0-99E6-79BD-BBDB-777C7EFFCFB4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31246D86-DCA7-4B98-FB1E-77B8019C3A0F}"/>
              </a:ext>
            </a:extLst>
          </p:cNvPr>
          <p:cNvGrpSpPr/>
          <p:nvPr/>
        </p:nvGrpSpPr>
        <p:grpSpPr>
          <a:xfrm>
            <a:off x="490454" y="2105611"/>
            <a:ext cx="10776880" cy="400110"/>
            <a:chOff x="484204" y="1639689"/>
            <a:chExt cx="10776880" cy="400110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8D9EA656-CA64-3373-A002-61EA59B678E7}"/>
                </a:ext>
              </a:extLst>
            </p:cNvPr>
            <p:cNvSpPr/>
            <p:nvPr/>
          </p:nvSpPr>
          <p:spPr>
            <a:xfrm>
              <a:off x="782994" y="1639689"/>
              <a:ext cx="104780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2x Robot IRB 120, 1x Robot IRB 1200 </a:t>
              </a:r>
            </a:p>
          </p:txBody>
        </p:sp>
        <p:sp>
          <p:nvSpPr>
            <p:cNvPr id="14" name="Circle: Hollow 7">
              <a:extLst>
                <a:ext uri="{FF2B5EF4-FFF2-40B4-BE49-F238E27FC236}">
                  <a16:creationId xmlns:a16="http://schemas.microsoft.com/office/drawing/2014/main" id="{00FA81AB-35D3-7178-AA3B-C36CFEB54E08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5" name="Obrázek 14">
            <a:extLst>
              <a:ext uri="{FF2B5EF4-FFF2-40B4-BE49-F238E27FC236}">
                <a16:creationId xmlns:a16="http://schemas.microsoft.com/office/drawing/2014/main" id="{01658428-2D97-05A1-2221-B74F603D4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1087" y="1200984"/>
            <a:ext cx="2114550" cy="1800225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D8781544-8C3A-8702-1FE2-7EF39BB1B8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7212" y="3010818"/>
            <a:ext cx="3162300" cy="1228725"/>
          </a:xfrm>
          <a:prstGeom prst="rect">
            <a:avLst/>
          </a:prstGeom>
        </p:spPr>
      </p:pic>
      <p:grpSp>
        <p:nvGrpSpPr>
          <p:cNvPr id="19" name="Group 4">
            <a:extLst>
              <a:ext uri="{FF2B5EF4-FFF2-40B4-BE49-F238E27FC236}">
                <a16:creationId xmlns:a16="http://schemas.microsoft.com/office/drawing/2014/main" id="{10028853-D7B2-3B16-350C-68ACC45D410E}"/>
              </a:ext>
            </a:extLst>
          </p:cNvPr>
          <p:cNvGrpSpPr/>
          <p:nvPr/>
        </p:nvGrpSpPr>
        <p:grpSpPr>
          <a:xfrm>
            <a:off x="490454" y="2610476"/>
            <a:ext cx="10776880" cy="400110"/>
            <a:chOff x="484204" y="1639689"/>
            <a:chExt cx="10776880" cy="400110"/>
          </a:xfrm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97044E00-70FC-F51B-EE75-11D4D2E4BEC9}"/>
                </a:ext>
              </a:extLst>
            </p:cNvPr>
            <p:cNvSpPr/>
            <p:nvPr/>
          </p:nvSpPr>
          <p:spPr>
            <a:xfrm>
              <a:off x="782994" y="1639689"/>
              <a:ext cx="104780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3x ABB Smart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Gripper</a:t>
              </a:r>
              <a:endParaRPr lang="cs-CZ" sz="2000" dirty="0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21" name="Circle: Hollow 7">
              <a:extLst>
                <a:ext uri="{FF2B5EF4-FFF2-40B4-BE49-F238E27FC236}">
                  <a16:creationId xmlns:a16="http://schemas.microsoft.com/office/drawing/2014/main" id="{00E5CB73-8AAC-DE4E-DE63-2710968CB513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23" name="Obrázek 22">
            <a:extLst>
              <a:ext uri="{FF2B5EF4-FFF2-40B4-BE49-F238E27FC236}">
                <a16:creationId xmlns:a16="http://schemas.microsoft.com/office/drawing/2014/main" id="{FF1D25A1-7756-3824-5891-04C34A7018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4716" y="3889337"/>
            <a:ext cx="1401520" cy="1870288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633B29E4-B8D9-F82F-FFBA-73B4884E29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6262" y="3925688"/>
            <a:ext cx="1401520" cy="1870288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478C5835-EC6E-4276-A347-0466916680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7163" y="3377499"/>
            <a:ext cx="1642633" cy="2461375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00EE1783-297C-FBE2-0ADA-0AA6130E37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205304" y="4832900"/>
            <a:ext cx="991536" cy="582353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95AB45A3-2748-F4FA-4E1E-0A46C13A80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039084" y="4828343"/>
            <a:ext cx="991536" cy="582353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ECCBC93C-CA67-460E-4D3E-1B84623A1A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8839920" y="4834395"/>
            <a:ext cx="991536" cy="5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4B011F6-4075-4FE9-9B85-14EAD899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853" y="265242"/>
            <a:ext cx="273650" cy="274320"/>
          </a:xfrm>
          <a:prstGeom prst="rect">
            <a:avLst/>
          </a:prstGeom>
        </p:spPr>
      </p:pic>
      <p:sp>
        <p:nvSpPr>
          <p:cNvPr id="34" name="Rectangle: Diagonal Corners Snipped 33">
            <a:extLst>
              <a:ext uri="{FF2B5EF4-FFF2-40B4-BE49-F238E27FC236}">
                <a16:creationId xmlns:a16="http://schemas.microsoft.com/office/drawing/2014/main" id="{C34011AC-B6A7-40BC-8F93-29E6908B390B}"/>
              </a:ext>
            </a:extLst>
          </p:cNvPr>
          <p:cNvSpPr/>
          <p:nvPr/>
        </p:nvSpPr>
        <p:spPr>
          <a:xfrm>
            <a:off x="196314" y="173857"/>
            <a:ext cx="11782569" cy="514153"/>
          </a:xfrm>
          <a:prstGeom prst="snip2DiagRect">
            <a:avLst/>
          </a:prstGeom>
          <a:gradFill flip="none" rotWithShape="1">
            <a:gsLst>
              <a:gs pos="0">
                <a:srgbClr val="F69292"/>
              </a:gs>
              <a:gs pos="35000">
                <a:srgbClr val="92A1B8"/>
              </a:gs>
              <a:gs pos="100000">
                <a:srgbClr val="384557"/>
              </a:gs>
            </a:gsLst>
            <a:lin ang="108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Development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Tools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and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Methods</a:t>
            </a:r>
            <a:r>
              <a:rPr lang="en-GB" sz="2800" dirty="0">
                <a:solidFill>
                  <a:schemeClr val="bg1"/>
                </a:solidFill>
                <a:latin typeface="Vafle Light VUT" pitchFamily="2" charset="2"/>
              </a:rPr>
              <a:t>: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Random</a:t>
            </a:r>
            <a:r>
              <a:rPr lang="cs-CZ" sz="2800" dirty="0">
                <a:solidFill>
                  <a:schemeClr val="bg1"/>
                </a:solidFill>
                <a:latin typeface="Vafle Light VUT" pitchFamily="2" charset="2"/>
              </a:rPr>
              <a:t> </a:t>
            </a:r>
            <a:r>
              <a:rPr lang="cs-CZ" sz="2800" dirty="0" err="1">
                <a:solidFill>
                  <a:schemeClr val="bg1"/>
                </a:solidFill>
                <a:latin typeface="Vafle Light VUT" pitchFamily="2" charset="2"/>
              </a:rPr>
              <a:t>Generator</a:t>
            </a:r>
            <a:endParaRPr lang="en-GB" sz="2800" dirty="0">
              <a:solidFill>
                <a:schemeClr val="bg1"/>
              </a:solidFill>
              <a:latin typeface="Vafle Light VUT" pitchFamily="2" charset="2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79D3B92-9C29-4CE9-8431-A7380446A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323" y="293773"/>
            <a:ext cx="273650" cy="274320"/>
          </a:xfrm>
          <a:prstGeom prst="rect">
            <a:avLst/>
          </a:prstGeom>
        </p:spPr>
      </p:pic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5B75AC31-A003-4303-B661-C98409AB0A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07" y="6345442"/>
            <a:ext cx="2174077" cy="40161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62A3F06-C0C9-40C3-BB1C-3530FA9D30F7}"/>
              </a:ext>
            </a:extLst>
          </p:cNvPr>
          <p:cNvSpPr/>
          <p:nvPr/>
        </p:nvSpPr>
        <p:spPr>
          <a:xfrm>
            <a:off x="207770" y="6318704"/>
            <a:ext cx="27938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C0C9D6"/>
                </a:solidFill>
                <a:latin typeface="Vafle Light VUT" pitchFamily="2" charset="2"/>
              </a:rPr>
              <a:t>©</a:t>
            </a:r>
            <a:r>
              <a:rPr lang="en-US" sz="1000" b="1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El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Bestos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Muchachos</a:t>
            </a:r>
            <a:r>
              <a:rPr lang="cs-CZ" sz="1000" b="1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b="1" dirty="0" err="1">
                <a:solidFill>
                  <a:srgbClr val="C0C9D6"/>
                </a:solidFill>
                <a:latin typeface="Vafle Light VUT" pitchFamily="50" charset="0"/>
              </a:rPr>
              <a:t>Teamos</a:t>
            </a:r>
            <a:endParaRPr lang="en-GB" sz="1000" b="1" dirty="0">
              <a:solidFill>
                <a:srgbClr val="C0C9D6"/>
              </a:solidFill>
              <a:latin typeface="Vafle Light VUT" pitchFamily="50" charset="0"/>
            </a:endParaRPr>
          </a:p>
          <a:p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20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2</a:t>
            </a:r>
            <a:r>
              <a:rPr lang="en-US" sz="1000" dirty="0">
                <a:solidFill>
                  <a:srgbClr val="C0C9D6"/>
                </a:solidFill>
                <a:latin typeface="Vafle Light VUT" pitchFamily="50" charset="0"/>
              </a:rPr>
              <a:t>3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       | </a:t>
            </a:r>
            <a:r>
              <a:rPr lang="cs-CZ" sz="1000" dirty="0" err="1">
                <a:solidFill>
                  <a:srgbClr val="C0C9D6"/>
                </a:solidFill>
                <a:latin typeface="Vafle Light VUT" pitchFamily="50" charset="0"/>
              </a:rPr>
              <a:t>Page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r>
              <a:rPr lang="cs-CZ" sz="1000" dirty="0">
                <a:solidFill>
                  <a:srgbClr val="C0C9D6"/>
                </a:solidFill>
                <a:latin typeface="Vafle Light VUT" pitchFamily="50" charset="0"/>
              </a:rPr>
              <a:t>9/29</a:t>
            </a:r>
            <a:r>
              <a:rPr lang="en-GB" sz="1000" dirty="0">
                <a:solidFill>
                  <a:srgbClr val="C0C9D6"/>
                </a:solidFill>
                <a:latin typeface="Vafle Light VUT" pitchFamily="50" charset="0"/>
              </a:rPr>
              <a:t> 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pic>
        <p:nvPicPr>
          <p:cNvPr id="53" name="Picture 6" descr="Related image">
            <a:extLst>
              <a:ext uri="{FF2B5EF4-FFF2-40B4-BE49-F238E27FC236}">
                <a16:creationId xmlns:a16="http://schemas.microsoft.com/office/drawing/2014/main" id="{23C3F2EF-298A-47C7-8ABF-EA0EE665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512" y="6377960"/>
            <a:ext cx="673156" cy="33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F07FE53-6CE6-4074-9024-87EBDA2349E4}"/>
              </a:ext>
            </a:extLst>
          </p:cNvPr>
          <p:cNvSpPr/>
          <p:nvPr/>
        </p:nvSpPr>
        <p:spPr>
          <a:xfrm>
            <a:off x="213116" y="6423140"/>
            <a:ext cx="117825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Development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Tools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and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Methods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: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Random</a:t>
            </a:r>
            <a:r>
              <a:rPr lang="cs-CZ" sz="1000" dirty="0">
                <a:solidFill>
                  <a:srgbClr val="C0C9D6"/>
                </a:solidFill>
                <a:latin typeface="Vafle Light VUT" pitchFamily="2" charset="2"/>
              </a:rPr>
              <a:t> </a:t>
            </a:r>
            <a:r>
              <a:rPr lang="cs-CZ" sz="1000" dirty="0" err="1">
                <a:solidFill>
                  <a:srgbClr val="C0C9D6"/>
                </a:solidFill>
                <a:latin typeface="Vafle Light VUT" pitchFamily="2" charset="2"/>
              </a:rPr>
              <a:t>Generator</a:t>
            </a:r>
            <a:endParaRPr lang="en-US" sz="1000" dirty="0">
              <a:solidFill>
                <a:srgbClr val="C0C9D6"/>
              </a:solidFill>
              <a:latin typeface="Vafle Light VUT" pitchFamily="50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8D46F6-5B39-43EC-BE6B-963E57285EDD}"/>
              </a:ext>
            </a:extLst>
          </p:cNvPr>
          <p:cNvSpPr/>
          <p:nvPr/>
        </p:nvSpPr>
        <p:spPr>
          <a:xfrm>
            <a:off x="207771" y="6245308"/>
            <a:ext cx="11787914" cy="27432"/>
          </a:xfrm>
          <a:prstGeom prst="rect">
            <a:avLst/>
          </a:prstGeom>
          <a:gradFill flip="none" rotWithShape="1">
            <a:gsLst>
              <a:gs pos="0">
                <a:srgbClr val="FCE0E0"/>
              </a:gs>
              <a:gs pos="100000">
                <a:srgbClr val="C0C9D6"/>
              </a:gs>
              <a:gs pos="35000">
                <a:srgbClr val="D7DDE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4AD0D956-3B05-4FAF-B0B3-7D50AEDE4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8118" y="220717"/>
            <a:ext cx="1130186" cy="41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BEFDEC-A41B-8065-D72E-3619192F3FCC}"/>
              </a:ext>
            </a:extLst>
          </p:cNvPr>
          <p:cNvSpPr txBox="1"/>
          <p:nvPr/>
        </p:nvSpPr>
        <p:spPr>
          <a:xfrm>
            <a:off x="326323" y="1088847"/>
            <a:ext cx="11652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cs-CZ" sz="2000" b="1" dirty="0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cs-CZ" sz="2000" b="1" dirty="0" err="1">
                <a:solidFill>
                  <a:srgbClr val="45586B"/>
                </a:solidFill>
                <a:latin typeface="Vafle Light VUT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endParaRPr lang="en-GB" sz="2000" b="1" dirty="0">
              <a:solidFill>
                <a:srgbClr val="45586B"/>
              </a:solidFill>
              <a:effectLst/>
              <a:latin typeface="Vafle Light VUT" pitchFamily="2" charset="2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C81BEA0-0217-39AD-1395-6B6117136DAB}"/>
              </a:ext>
            </a:extLst>
          </p:cNvPr>
          <p:cNvGrpSpPr/>
          <p:nvPr/>
        </p:nvGrpSpPr>
        <p:grpSpPr>
          <a:xfrm>
            <a:off x="490454" y="1639689"/>
            <a:ext cx="10776880" cy="400110"/>
            <a:chOff x="484204" y="1639689"/>
            <a:chExt cx="10776880" cy="4001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823AC16-866E-ABEC-C438-B17E8DD4E38C}"/>
                </a:ext>
              </a:extLst>
            </p:cNvPr>
            <p:cNvSpPr/>
            <p:nvPr/>
          </p:nvSpPr>
          <p:spPr>
            <a:xfrm>
              <a:off x="782994" y="1639689"/>
              <a:ext cx="104780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Random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 test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tubes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 are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inserted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onto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the</a:t>
              </a:r>
              <a:r>
                <a:rPr lang="cs-CZ" sz="2000" dirty="0">
                  <a:solidFill>
                    <a:srgbClr val="92A1B8"/>
                  </a:solidFill>
                  <a:latin typeface="Vafle Light VUT" pitchFamily="2" charset="2"/>
                </a:rPr>
                <a:t> </a:t>
              </a:r>
              <a:r>
                <a:rPr lang="cs-CZ" sz="2000" dirty="0" err="1">
                  <a:solidFill>
                    <a:srgbClr val="92A1B8"/>
                  </a:solidFill>
                  <a:latin typeface="Vafle Light VUT" pitchFamily="2" charset="2"/>
                </a:rPr>
                <a:t>conveyor</a:t>
              </a:r>
              <a:endParaRPr lang="cs-CZ" sz="2000" dirty="0">
                <a:solidFill>
                  <a:srgbClr val="92A1B8"/>
                </a:solidFill>
                <a:latin typeface="Vafle Light VUT" pitchFamily="2" charset="2"/>
              </a:endParaRPr>
            </a:p>
          </p:txBody>
        </p:sp>
        <p:sp>
          <p:nvSpPr>
            <p:cNvPr id="8" name="Circle: Hollow 7">
              <a:extLst>
                <a:ext uri="{FF2B5EF4-FFF2-40B4-BE49-F238E27FC236}">
                  <a16:creationId xmlns:a16="http://schemas.microsoft.com/office/drawing/2014/main" id="{949E47B0-99E6-79BD-BBDB-777C7EFFCFB4}"/>
                </a:ext>
              </a:extLst>
            </p:cNvPr>
            <p:cNvSpPr/>
            <p:nvPr/>
          </p:nvSpPr>
          <p:spPr>
            <a:xfrm>
              <a:off x="484204" y="1698601"/>
              <a:ext cx="275807" cy="274320"/>
            </a:xfrm>
            <a:prstGeom prst="donut">
              <a:avLst/>
            </a:prstGeom>
            <a:gradFill>
              <a:gsLst>
                <a:gs pos="20000">
                  <a:srgbClr val="E5EDF1"/>
                </a:gs>
                <a:gs pos="70000">
                  <a:srgbClr val="92A1B8"/>
                </a:gs>
              </a:gsLst>
              <a:lin ang="810000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Obrázek 21">
            <a:extLst>
              <a:ext uri="{FF2B5EF4-FFF2-40B4-BE49-F238E27FC236}">
                <a16:creationId xmlns:a16="http://schemas.microsoft.com/office/drawing/2014/main" id="{E71F362C-E82F-5C0E-8F2E-7A0887AE0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3114" y="2117497"/>
            <a:ext cx="6491398" cy="36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4107</TotalTime>
  <Words>712</Words>
  <Application>Microsoft Office PowerPoint</Application>
  <PresentationFormat>Širokoúhlá obrazovka</PresentationFormat>
  <Paragraphs>146</Paragraphs>
  <Slides>29</Slides>
  <Notes>1</Notes>
  <HiddenSlides>0</HiddenSlides>
  <MMClips>7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Vafle Light VUT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Roman Parák</dc:creator>
  <cp:lastModifiedBy>Čermák František (217091)</cp:lastModifiedBy>
  <cp:revision>961</cp:revision>
  <dcterms:created xsi:type="dcterms:W3CDTF">2018-09-08T12:14:52Z</dcterms:created>
  <dcterms:modified xsi:type="dcterms:W3CDTF">2023-05-03T09:40:13Z</dcterms:modified>
</cp:coreProperties>
</file>